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51"/>
  </p:notesMasterIdLst>
  <p:handoutMasterIdLst>
    <p:handoutMasterId r:id="rId52"/>
  </p:handoutMasterIdLst>
  <p:sldIdLst>
    <p:sldId id="257" r:id="rId5"/>
    <p:sldId id="470" r:id="rId6"/>
    <p:sldId id="471" r:id="rId7"/>
    <p:sldId id="808" r:id="rId8"/>
    <p:sldId id="309" r:id="rId9"/>
    <p:sldId id="589" r:id="rId10"/>
    <p:sldId id="598" r:id="rId11"/>
    <p:sldId id="606" r:id="rId12"/>
    <p:sldId id="608" r:id="rId13"/>
    <p:sldId id="609" r:id="rId14"/>
    <p:sldId id="610" r:id="rId15"/>
    <p:sldId id="612" r:id="rId16"/>
    <p:sldId id="613" r:id="rId17"/>
    <p:sldId id="615" r:id="rId18"/>
    <p:sldId id="616" r:id="rId19"/>
    <p:sldId id="626" r:id="rId20"/>
    <p:sldId id="627" r:id="rId21"/>
    <p:sldId id="628" r:id="rId22"/>
    <p:sldId id="618" r:id="rId23"/>
    <p:sldId id="619" r:id="rId24"/>
    <p:sldId id="620" r:id="rId25"/>
    <p:sldId id="621" r:id="rId26"/>
    <p:sldId id="622" r:id="rId27"/>
    <p:sldId id="623" r:id="rId28"/>
    <p:sldId id="624" r:id="rId29"/>
    <p:sldId id="625" r:id="rId30"/>
    <p:sldId id="590" r:id="rId31"/>
    <p:sldId id="793" r:id="rId32"/>
    <p:sldId id="794" r:id="rId33"/>
    <p:sldId id="795" r:id="rId34"/>
    <p:sldId id="796" r:id="rId35"/>
    <p:sldId id="797" r:id="rId36"/>
    <p:sldId id="798" r:id="rId37"/>
    <p:sldId id="799" r:id="rId38"/>
    <p:sldId id="800" r:id="rId39"/>
    <p:sldId id="801" r:id="rId40"/>
    <p:sldId id="802" r:id="rId41"/>
    <p:sldId id="803" r:id="rId42"/>
    <p:sldId id="804" r:id="rId43"/>
    <p:sldId id="805" r:id="rId44"/>
    <p:sldId id="807" r:id="rId45"/>
    <p:sldId id="545" r:id="rId46"/>
    <p:sldId id="806" r:id="rId47"/>
    <p:sldId id="792" r:id="rId48"/>
    <p:sldId id="472" r:id="rId49"/>
    <p:sldId id="444" r:id="rId50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061"/>
    <a:srgbClr val="BB2548"/>
    <a:srgbClr val="BC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 autoAdjust="0"/>
    <p:restoredTop sz="76327" autoAdjust="0"/>
  </p:normalViewPr>
  <p:slideViewPr>
    <p:cSldViewPr>
      <p:cViewPr varScale="1">
        <p:scale>
          <a:sx n="96" d="100"/>
          <a:sy n="96" d="100"/>
        </p:scale>
        <p:origin x="27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openxmlformats.org/officeDocument/2006/relationships/customXml" Target="../customXml/item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ustomXml" Target="../customXml/item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ustomXml" Target="../customXml/item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46" descr="top ppt">
            <a:extLst>
              <a:ext uri="{FF2B5EF4-FFF2-40B4-BE49-F238E27FC236}">
                <a16:creationId xmlns:a16="http://schemas.microsoft.com/office/drawing/2014/main" id="{DA3CB3B2-18F2-62FA-1389-BEC5E1D9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147">
            <a:extLst>
              <a:ext uri="{FF2B5EF4-FFF2-40B4-BE49-F238E27FC236}">
                <a16:creationId xmlns:a16="http://schemas.microsoft.com/office/drawing/2014/main" id="{711E5FD3-AC84-C371-6E50-DBA017CBBD2D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>
            <a:extLst>
              <a:ext uri="{FF2B5EF4-FFF2-40B4-BE49-F238E27FC236}">
                <a16:creationId xmlns:a16="http://schemas.microsoft.com/office/drawing/2014/main" id="{BA57C2EA-7A89-FBA4-489D-0500B7DCD70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77F1BF76-C671-3547-8F29-258EF0F440C1}" type="slidenum">
              <a:rPr lang="pt-BR" altLang="pt-BR" smtClean="0"/>
              <a:pPr>
                <a:defRPr/>
              </a:pPr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B34BE8-1F3B-57F3-D1C0-57F81D128E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E4196B-A54F-2F19-C790-DF6FE735F4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C3AA79DA-3667-C046-B0A7-15968A07A42B}" type="datetimeFigureOut">
              <a:rPr lang="pt-BR"/>
              <a:pPr>
                <a:defRPr/>
              </a:pPr>
              <a:t>31/01/2025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CA5E4480-4DF0-9BF2-1AD8-5E6B9B387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55597A8A-659D-8B18-2DA2-2AAD6157F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1957B7-6B28-7B3D-BCDB-0B8EC17C35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1D2C2-546D-E22C-E356-575951849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774E6F2-A3C7-5C48-BB02-6561F366AFD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784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1229c3c5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d1229c3c58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02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>
            <a:extLst>
              <a:ext uri="{FF2B5EF4-FFF2-40B4-BE49-F238E27FC236}">
                <a16:creationId xmlns:a16="http://schemas.microsoft.com/office/drawing/2014/main" id="{DDE1CBCB-256D-AF4E-F25C-D28CF6715C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4" name="Rectangle 3">
            <a:extLst>
              <a:ext uri="{FF2B5EF4-FFF2-40B4-BE49-F238E27FC236}">
                <a16:creationId xmlns:a16="http://schemas.microsoft.com/office/drawing/2014/main" id="{780FB6B4-0AE0-F8C4-CF57-C097932785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242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488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8503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614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0995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5119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78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5744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66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2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98519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1072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40770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36136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2762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48518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66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7913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38698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598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492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97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72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5669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8615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0244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516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762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572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22869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68547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1812728" y="1151930"/>
            <a:ext cx="5518547" cy="2321719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812728" y="3536157"/>
            <a:ext cx="5518547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12289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7681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5767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0192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01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4334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1120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CF280AA-A090-69AA-FD47-D75DDEC24F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3B945BEB-FAE3-1495-D93C-C14D512A18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>
            <a:extLst>
              <a:ext uri="{FF2B5EF4-FFF2-40B4-BE49-F238E27FC236}">
                <a16:creationId xmlns:a16="http://schemas.microsoft.com/office/drawing/2014/main" id="{97B1E67F-A86A-0356-B9DD-C55C57AB7E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5E7EC2A6-AB42-8FAC-FD14-1D443195ADB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11" r:id="rId1"/>
    <p:sldLayoutId id="2147485712" r:id="rId2"/>
    <p:sldLayoutId id="2147485713" r:id="rId3"/>
    <p:sldLayoutId id="2147485714" r:id="rId4"/>
    <p:sldLayoutId id="2147485715" r:id="rId5"/>
    <p:sldLayoutId id="2147485716" r:id="rId6"/>
    <p:sldLayoutId id="2147485717" r:id="rId7"/>
    <p:sldLayoutId id="2147485718" r:id="rId8"/>
    <p:sldLayoutId id="2147485719" r:id="rId9"/>
    <p:sldLayoutId id="2147485720" r:id="rId10"/>
    <p:sldLayoutId id="214748574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Título 1">
            <a:extLst>
              <a:ext uri="{FF2B5EF4-FFF2-40B4-BE49-F238E27FC236}">
                <a16:creationId xmlns:a16="http://schemas.microsoft.com/office/drawing/2014/main" id="{0002BB99-90CB-53A3-D312-1ABD322909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7171" name="Espaço Reservado para Texto 2">
            <a:extLst>
              <a:ext uri="{FF2B5EF4-FFF2-40B4-BE49-F238E27FC236}">
                <a16:creationId xmlns:a16="http://schemas.microsoft.com/office/drawing/2014/main" id="{16ADDD50-56AF-42E0-28F3-FB0FB2F067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>
            <a:extLst>
              <a:ext uri="{FF2B5EF4-FFF2-40B4-BE49-F238E27FC236}">
                <a16:creationId xmlns:a16="http://schemas.microsoft.com/office/drawing/2014/main" id="{D6F5540A-4C7F-6521-7886-F7F3D5977CF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  <p:pic>
        <p:nvPicPr>
          <p:cNvPr id="7173" name="Imagem 2">
            <a:extLst>
              <a:ext uri="{FF2B5EF4-FFF2-40B4-BE49-F238E27FC236}">
                <a16:creationId xmlns:a16="http://schemas.microsoft.com/office/drawing/2014/main" id="{B23EB7C2-A2B5-2DE6-359C-32D5B307A9C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23" r:id="rId1"/>
    <p:sldLayoutId id="2147485724" r:id="rId2"/>
    <p:sldLayoutId id="2147485725" r:id="rId3"/>
    <p:sldLayoutId id="2147485726" r:id="rId4"/>
    <p:sldLayoutId id="2147485727" r:id="rId5"/>
    <p:sldLayoutId id="2147485728" r:id="rId6"/>
    <p:sldLayoutId id="2147485729" r:id="rId7"/>
    <p:sldLayoutId id="2147485730" r:id="rId8"/>
    <p:sldLayoutId id="2147485731" r:id="rId9"/>
    <p:sldLayoutId id="2147485741" r:id="rId10"/>
    <p:sldLayoutId id="21474857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Título 1">
            <a:extLst>
              <a:ext uri="{FF2B5EF4-FFF2-40B4-BE49-F238E27FC236}">
                <a16:creationId xmlns:a16="http://schemas.microsoft.com/office/drawing/2014/main" id="{E25209A9-DFE4-FE0B-AB53-779AD47963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8195" name="Espaço Reservado para Texto 2">
            <a:extLst>
              <a:ext uri="{FF2B5EF4-FFF2-40B4-BE49-F238E27FC236}">
                <a16:creationId xmlns:a16="http://schemas.microsoft.com/office/drawing/2014/main" id="{61AA5810-928B-967B-5ACA-666E54B5A6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94159B-F8D6-81BB-D28D-D849974AD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60F937-B9A6-0946-AF6E-ED6EF37B88B5}" type="datetimeFigureOut">
              <a:rPr lang="pt-BR"/>
              <a:pPr>
                <a:defRPr/>
              </a:pPr>
              <a:t>31/01/2025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33DEB8-74C6-E249-50B7-CB063105A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442E9A-0DF2-061D-45D0-0B588DB91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F10B81F-0876-9449-BB11-6212362B791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pic>
        <p:nvPicPr>
          <p:cNvPr id="8199" name="Picture 2" descr="C:\Users\cl0817\Desktop\CoringasLogos.jpg">
            <a:extLst>
              <a:ext uri="{FF2B5EF4-FFF2-40B4-BE49-F238E27FC236}">
                <a16:creationId xmlns:a16="http://schemas.microsoft.com/office/drawing/2014/main" id="{71003226-5EE2-FD5A-7C15-2BF8537F4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Imagem 7">
            <a:extLst>
              <a:ext uri="{FF2B5EF4-FFF2-40B4-BE49-F238E27FC236}">
                <a16:creationId xmlns:a16="http://schemas.microsoft.com/office/drawing/2014/main" id="{D25F7947-9F0B-93F6-44B9-DDB0CB265E8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Imagem 8">
            <a:extLst>
              <a:ext uri="{FF2B5EF4-FFF2-40B4-BE49-F238E27FC236}">
                <a16:creationId xmlns:a16="http://schemas.microsoft.com/office/drawing/2014/main" id="{B5F0F0FB-B5FE-BDDA-525F-921B41E241F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42" r:id="rId1"/>
    <p:sldLayoutId id="2147485743" r:id="rId2"/>
    <p:sldLayoutId id="2147485744" r:id="rId3"/>
    <p:sldLayoutId id="2147485745" r:id="rId4"/>
    <p:sldLayoutId id="2147485746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m 1">
            <a:extLst>
              <a:ext uri="{FF2B5EF4-FFF2-40B4-BE49-F238E27FC236}">
                <a16:creationId xmlns:a16="http://schemas.microsoft.com/office/drawing/2014/main" id="{F88D05BC-1885-35F0-2C2C-06A6C2C60C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47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31" y="852493"/>
            <a:ext cx="9152462" cy="5148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" y="1077037"/>
            <a:ext cx="8691450" cy="4704328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92" y="1874589"/>
            <a:ext cx="1807419" cy="4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5EAD80-E49E-3B14-5352-5B742507ED37}"/>
              </a:ext>
            </a:extLst>
          </p:cNvPr>
          <p:cNvSpPr txBox="1"/>
          <p:nvPr/>
        </p:nvSpPr>
        <p:spPr>
          <a:xfrm>
            <a:off x="881720" y="893765"/>
            <a:ext cx="78488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>
                <a:effectLst/>
                <a:latin typeface="Wingdings" pitchFamily="2" charset="2"/>
              </a:rPr>
            </a:br>
            <a:endParaRPr lang="pt-BR" dirty="0">
              <a:effectLst/>
              <a:latin typeface="Wingdings" pitchFamily="2" charset="2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agente deve decidir qual ação tomar em cada momento, com base em seu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conhecimento atual </a:t>
            </a:r>
            <a:r>
              <a:rPr lang="pt-BR" dirty="0">
                <a:effectLst/>
                <a:latin typeface="Calibri" panose="020F0502020204030204" pitchFamily="34" charset="0"/>
              </a:rPr>
              <a:t>e nas possíveis consequências de suas ações no futuro.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Ou seja, em uma tarefa de tomada de decisão sequencial, o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agente interage com o ambiente</a:t>
            </a:r>
            <a:r>
              <a:rPr lang="pt-BR" dirty="0">
                <a:effectLst/>
                <a:latin typeface="Calibri" panose="020F0502020204030204" pitchFamily="34" charset="0"/>
              </a:rPr>
              <a:t> em etapas sucessivas,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observando o estado atual do ambiente</a:t>
            </a:r>
            <a:r>
              <a:rPr lang="pt-BR" dirty="0">
                <a:effectLst/>
                <a:latin typeface="Calibri" panose="020F0502020204030204" pitchFamily="34" charset="0"/>
              </a:rPr>
              <a:t>, tomando uma ação e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recebendo uma recompensa</a:t>
            </a:r>
            <a:r>
              <a:rPr lang="pt-BR" dirty="0">
                <a:effectLst/>
                <a:latin typeface="Calibri" panose="020F0502020204030204" pitchFamily="34" charset="0"/>
              </a:rPr>
              <a:t>.</a:t>
            </a: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Pode-se modelar a tomada de decisão sequencial por um Processo de Decisão de </a:t>
            </a:r>
            <a:r>
              <a:rPr lang="pt-BR" dirty="0" err="1">
                <a:effectLst/>
                <a:latin typeface="Calibri" panose="020F0502020204030204" pitchFamily="34" charset="0"/>
              </a:rPr>
              <a:t>Markov</a:t>
            </a:r>
            <a:r>
              <a:rPr lang="pt-BR" dirty="0">
                <a:effectLst/>
                <a:latin typeface="Calibri" panose="020F0502020204030204" pitchFamily="34" charset="0"/>
              </a:rPr>
              <a:t> (MDP)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 =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𝑃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+1|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1, … , 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𝑠𝑡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]</a:t>
            </a:r>
          </a:p>
          <a:p>
            <a:pPr algn="just"/>
            <a:endParaRPr lang="pt-BR" dirty="0">
              <a:effectLst/>
              <a:latin typeface="Helvetica" pitchFamily="2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O estado atual do processo contém toda a informação relevante sobre o passado, e não é necessário considerar a história completa do processo para fazer previsões precisas sobre o futuro.</a:t>
            </a:r>
          </a:p>
          <a:p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“O futuro é independente do passado dado o presente”</a:t>
            </a:r>
          </a:p>
        </p:txBody>
      </p:sp>
    </p:spTree>
    <p:extLst>
      <p:ext uri="{BB962C8B-B14F-4D97-AF65-F5344CB8AC3E}">
        <p14:creationId xmlns:p14="http://schemas.microsoft.com/office/powerpoint/2010/main" val="276167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Tomada de decisão </a:t>
            </a:r>
            <a:r>
              <a:rPr lang="pt-BR" altLang="en-US" dirty="0">
                <a:solidFill>
                  <a:srgbClr val="F73061"/>
                </a:solidFill>
              </a:rPr>
              <a:t>sequencial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02F08D-3139-48B1-19FE-8642D288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2" y="1783317"/>
            <a:ext cx="7855636" cy="32913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334054-CA2E-1625-5E5E-7C6467EC50EF}"/>
              </a:ext>
            </a:extLst>
          </p:cNvPr>
          <p:cNvSpPr txBox="1"/>
          <p:nvPr/>
        </p:nvSpPr>
        <p:spPr>
          <a:xfrm>
            <a:off x="3726036" y="5445224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Calibri" panose="020F0502020204030204" pitchFamily="34" charset="0"/>
              </a:rPr>
              <a:t>O que vai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acontecer</a:t>
            </a:r>
            <a:r>
              <a:rPr lang="pt-BR" dirty="0">
                <a:effectLst/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001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Agentes: </a:t>
            </a:r>
            <a:r>
              <a:rPr lang="pt-BR" altLang="en-US" dirty="0">
                <a:solidFill>
                  <a:srgbClr val="F73061"/>
                </a:solidFill>
              </a:rPr>
              <a:t>Principais componentes em um agente em AR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58A1DF-860A-8D2A-901E-F0286F50A180}"/>
              </a:ext>
            </a:extLst>
          </p:cNvPr>
          <p:cNvSpPr txBox="1"/>
          <p:nvPr/>
        </p:nvSpPr>
        <p:spPr>
          <a:xfrm>
            <a:off x="431540" y="2420888"/>
            <a:ext cx="8280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Política: </a:t>
            </a:r>
            <a:r>
              <a:rPr lang="pt-BR" sz="2000" dirty="0">
                <a:effectLst/>
              </a:rPr>
              <a:t>Função de comportamento do agente;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Função de Valor: </a:t>
            </a:r>
            <a:r>
              <a:rPr lang="pt-BR" sz="2000" dirty="0">
                <a:effectLst/>
              </a:rPr>
              <a:t>Quão bom é cada estado e/ou 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73061"/>
                </a:solidFill>
                <a:effectLst/>
              </a:rPr>
              <a:t>Modelo: </a:t>
            </a:r>
            <a:r>
              <a:rPr lang="pt-BR" sz="2000" dirty="0">
                <a:effectLst/>
              </a:rPr>
              <a:t>representação do agente do ambiente.</a:t>
            </a:r>
          </a:p>
        </p:txBody>
      </p:sp>
    </p:spTree>
    <p:extLst>
      <p:ext uri="{BB962C8B-B14F-4D97-AF65-F5344CB8AC3E}">
        <p14:creationId xmlns:p14="http://schemas.microsoft.com/office/powerpoint/2010/main" val="1411386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Política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effectLst/>
              <a:latin typeface="Wingdings" pitchFamily="2" charset="2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É 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estratégia</a:t>
            </a:r>
            <a:r>
              <a:rPr lang="pt-BR" dirty="0">
                <a:effectLst/>
                <a:latin typeface="Calibri" panose="020F0502020204030204" pitchFamily="34" charset="0"/>
              </a:rPr>
              <a:t> ou comportamento que o agente adota para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tomar decisões em um ambiente</a:t>
            </a:r>
            <a:r>
              <a:rPr lang="pt-BR" dirty="0">
                <a:solidFill>
                  <a:srgbClr val="F73061"/>
                </a:solidFill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effectLst/>
                <a:latin typeface="Calibri" panose="020F0502020204030204" pitchFamily="34" charset="0"/>
              </a:rPr>
              <a:t>A política determina qual ação o agente escolhe em resposta a um estado específico do ambiente, e pode ser representada por uma função que mapeia cada estado do ambiente para uma distribuição de probabilidade sobre as possíveis ações que o agente pode executar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Determinística: </a:t>
            </a:r>
            <a:r>
              <a:rPr lang="pt-BR" dirty="0">
                <a:effectLst/>
                <a:latin typeface="Calibri" panose="020F0502020204030204" pitchFamily="34" charset="0"/>
              </a:rPr>
              <a:t>sempre escolhe a mesma ação para um determinado estado</a:t>
            </a:r>
            <a:r>
              <a:rPr lang="pt-BR" dirty="0">
                <a:latin typeface="Calibri" panose="020F0502020204030204" pitchFamily="34" charset="0"/>
              </a:rPr>
              <a:t>;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Estocástica: </a:t>
            </a:r>
            <a:r>
              <a:rPr lang="pt-BR" dirty="0">
                <a:effectLst/>
                <a:latin typeface="Calibri" panose="020F0502020204030204" pitchFamily="34" charset="0"/>
              </a:rPr>
              <a:t>escolhe uma ação com base em uma distribuição de probabilidade;</a:t>
            </a:r>
            <a:br>
              <a:rPr lang="pt-BR" dirty="0">
                <a:effectLst/>
                <a:latin typeface="Calibri" panose="020F0502020204030204" pitchFamily="34" charset="0"/>
              </a:rPr>
            </a:br>
            <a:endParaRPr lang="pt-BR" dirty="0">
              <a:effectLst/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 </a:t>
            </a:r>
            <a:r>
              <a:rPr lang="pt-BR" dirty="0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 escolha de uma boa política é um dos objetivos principais do aprendizado por reforço.</a:t>
            </a:r>
          </a:p>
        </p:txBody>
      </p:sp>
    </p:spTree>
    <p:extLst>
      <p:ext uri="{BB962C8B-B14F-4D97-AF65-F5344CB8AC3E}">
        <p14:creationId xmlns:p14="http://schemas.microsoft.com/office/powerpoint/2010/main" val="13007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Função de Valor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latin typeface="Calibri" panose="020F0502020204030204" pitchFamily="34" charset="0"/>
              </a:rPr>
              <a:t>A </a:t>
            </a:r>
            <a:r>
              <a:rPr lang="pt-BR" dirty="0">
                <a:effectLst/>
                <a:latin typeface="+mn-lt"/>
              </a:rPr>
              <a:t>função de valor é usada </a:t>
            </a:r>
            <a:r>
              <a:rPr lang="pt-BR" dirty="0">
                <a:latin typeface="+mn-lt"/>
              </a:rPr>
              <a:t>de modo a</a:t>
            </a:r>
            <a:r>
              <a:rPr lang="pt-BR" dirty="0">
                <a:effectLst/>
                <a:latin typeface="+mn-lt"/>
              </a:rPr>
              <a:t>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medir a qualidade de uma determinada ação ou política em um ambiente</a:t>
            </a:r>
            <a:r>
              <a:rPr lang="pt-BR" dirty="0">
                <a:effectLst/>
                <a:latin typeface="+mn-lt"/>
              </a:rPr>
              <a:t>, fornecendo uma estimativa de quão bom é estar em um determinado estado ou tomar uma determinada ação.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estado(V(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o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valor de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Função de valor de ação(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Q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(</a:t>
            </a:r>
            <a:r>
              <a:rPr lang="pt-BR" dirty="0" err="1">
                <a:solidFill>
                  <a:srgbClr val="F73061"/>
                </a:solidFill>
                <a:effectLst/>
                <a:latin typeface="+mn-lt"/>
              </a:rPr>
              <a:t>s,a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)): </a:t>
            </a:r>
            <a:r>
              <a:rPr lang="pt-BR" dirty="0">
                <a:effectLst/>
                <a:latin typeface="+mn-lt"/>
              </a:rPr>
              <a:t>Estima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o valor de tomar uma determinada ação em um estado específico</a:t>
            </a:r>
            <a:r>
              <a:rPr lang="pt-BR" dirty="0">
                <a:effectLst/>
                <a:latin typeface="+mn-lt"/>
              </a:rPr>
              <a:t>, considerando a recompensa futura que se pode esperar a partir desse estado e seguindo uma determinada política.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7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Componentes de Agentes: Modelo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3C1E6E-2EE5-A04F-6C1F-B86D0997935F}"/>
              </a:ext>
            </a:extLst>
          </p:cNvPr>
          <p:cNvSpPr txBox="1"/>
          <p:nvPr/>
        </p:nvSpPr>
        <p:spPr>
          <a:xfrm>
            <a:off x="1412776" y="1196752"/>
            <a:ext cx="63184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modelo</a:t>
            </a:r>
            <a:r>
              <a:rPr lang="pt-BR" dirty="0">
                <a:effectLst/>
                <a:latin typeface="+mn-lt"/>
              </a:rPr>
              <a:t> é uma representação do ambiente do agente, que permite prever como o ambiente vai se comportar em resposta às ações do agente</a:t>
            </a:r>
            <a:r>
              <a:rPr lang="pt-BR" dirty="0">
                <a:latin typeface="+mn-lt"/>
              </a:rPr>
              <a:t>;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Um modelo pode ser usado para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prever as recompensas </a:t>
            </a:r>
            <a:r>
              <a:rPr lang="pt-BR" dirty="0">
                <a:effectLst/>
                <a:latin typeface="+mn-lt"/>
              </a:rPr>
              <a:t>que serão recebidas pelo agente em resposta a uma ação específica, ou para prever o próximo estado do ambiente em resposta a uma ação específica.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439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Reinforcement Learning </a:t>
            </a:r>
            <a:r>
              <a:rPr lang="en-US" sz="24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– Casos </a:t>
            </a: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400" dirty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40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AB8E58-6BF0-BCE6-4F21-CE8722D3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36712"/>
            <a:ext cx="77724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0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88CF7A-E94B-6E50-E5F0-975A7618EE74}"/>
              </a:ext>
            </a:extLst>
          </p:cNvPr>
          <p:cNvSpPr txBox="1"/>
          <p:nvPr/>
        </p:nvSpPr>
        <p:spPr>
          <a:xfrm>
            <a:off x="395536" y="5949280"/>
            <a:ext cx="71520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effectLst/>
                <a:latin typeface="Arial" panose="020B0604020202020204" pitchFamily="34" charset="0"/>
              </a:rPr>
              <a:t>https://</a:t>
            </a:r>
            <a:r>
              <a:rPr lang="pt-BR" sz="1400" dirty="0" err="1">
                <a:effectLst/>
                <a:latin typeface="Arial" panose="020B0604020202020204" pitchFamily="34" charset="0"/>
              </a:rPr>
              <a:t>www.researchgate.net</a:t>
            </a:r>
            <a:r>
              <a:rPr lang="pt-BR" sz="1400" dirty="0">
                <a:effectLst/>
                <a:latin typeface="Arial" panose="020B0604020202020204" pitchFamily="34" charset="0"/>
              </a:rPr>
              <a:t>/</a:t>
            </a:r>
            <a:r>
              <a:rPr lang="pt-BR" sz="1400" dirty="0" err="1">
                <a:effectLst/>
                <a:latin typeface="Arial" panose="020B0604020202020204" pitchFamily="34" charset="0"/>
              </a:rPr>
              <a:t>publication</a:t>
            </a:r>
            <a:r>
              <a:rPr lang="pt-BR" sz="1400" dirty="0">
                <a:effectLst/>
                <a:latin typeface="Arial" panose="020B0604020202020204" pitchFamily="34" charset="0"/>
              </a:rPr>
              <a:t>/371118443_A_Multi-Scaling_Reinforcement_Learning_Trading_System_Based_on_Multi-Scaling_Convolutional_Neural_Networks/</a:t>
            </a:r>
            <a:r>
              <a:rPr lang="pt-BR" sz="1400" dirty="0" err="1">
                <a:effectLst/>
                <a:latin typeface="Arial" panose="020B0604020202020204" pitchFamily="34" charset="0"/>
              </a:rPr>
              <a:t>figures?lo</a:t>
            </a:r>
            <a:r>
              <a:rPr lang="pt-BR" sz="1400" dirty="0">
                <a:effectLst/>
                <a:latin typeface="Arial" panose="020B0604020202020204" pitchFamily="34" charset="0"/>
              </a:rPr>
              <a:t>=1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3E14B7-C60D-FEA3-E344-BCA4EDAAA13C}"/>
              </a:ext>
            </a:extLst>
          </p:cNvPr>
          <p:cNvSpPr txBox="1"/>
          <p:nvPr/>
        </p:nvSpPr>
        <p:spPr>
          <a:xfrm>
            <a:off x="2286000" y="34643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A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Multi-Scaling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Reinforcement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Learning Trading System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Based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on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Multi-Scaling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</a:t>
            </a:r>
            <a:r>
              <a:rPr lang="pt-BR" b="1" i="0" dirty="0" err="1">
                <a:solidFill>
                  <a:srgbClr val="131314"/>
                </a:solidFill>
                <a:effectLst/>
                <a:latin typeface="Manrope Var"/>
              </a:rPr>
              <a:t>Convolutional</a:t>
            </a:r>
            <a:r>
              <a:rPr lang="pt-BR" b="1" i="0" dirty="0">
                <a:solidFill>
                  <a:srgbClr val="131314"/>
                </a:solidFill>
                <a:effectLst/>
                <a:latin typeface="Manrope Var"/>
              </a:rPr>
              <a:t> Neural Networks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9B4F9C-9B0A-E751-5C12-95D1B4D4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99" y="1556792"/>
            <a:ext cx="7331402" cy="40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Q-Learning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5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Imagem 4">
            <a:extLst>
              <a:ext uri="{FF2B5EF4-FFF2-40B4-BE49-F238E27FC236}">
                <a16:creationId xmlns:a16="http://schemas.microsoft.com/office/drawing/2014/main" id="{20453E9E-EB9F-BC74-7202-21C994D7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Espaço Reservado para Texto 1">
            <a:extLst>
              <a:ext uri="{FF2B5EF4-FFF2-40B4-BE49-F238E27FC236}">
                <a16:creationId xmlns:a16="http://schemas.microsoft.com/office/drawing/2014/main" id="{D5431563-ABD9-A732-6303-8318B749B0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07904" y="2852936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pt-BR" dirty="0"/>
              <a:t>MBA </a:t>
            </a:r>
            <a:r>
              <a:rPr lang="en-US" altLang="pt-BR" dirty="0" err="1"/>
              <a:t>em</a:t>
            </a:r>
            <a:r>
              <a:rPr lang="en-US" altLang="pt-BR" dirty="0"/>
              <a:t> Data Science &amp; Artificial Intelligence</a:t>
            </a:r>
            <a:endParaRPr lang="pt-B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 err="1">
                <a:latin typeface="+mn-lt"/>
              </a:rPr>
              <a:t>A</a:t>
            </a:r>
            <a:r>
              <a:rPr lang="pt-BR" sz="1600" dirty="0" err="1">
                <a:effectLst/>
                <a:latin typeface="+mn-lt"/>
              </a:rPr>
              <a:t>grande</a:t>
            </a:r>
            <a:r>
              <a:rPr lang="pt-BR" sz="1600" dirty="0">
                <a:effectLst/>
                <a:latin typeface="+mn-lt"/>
              </a:rPr>
              <a:t>  maioria, se não todos, dos algoritmos RL modernos são baseados nos princípios do </a:t>
            </a:r>
            <a:r>
              <a:rPr lang="pt-BR" sz="1600" dirty="0" err="1">
                <a:effectLst/>
                <a:latin typeface="+mn-lt"/>
              </a:rPr>
              <a:t>Q-learning</a:t>
            </a:r>
            <a:r>
              <a:rPr lang="pt-BR" sz="1600" dirty="0">
                <a:effectLst/>
                <a:latin typeface="+mn-lt"/>
              </a:rPr>
              <a:t>: a ideia é  avaliar uma "expectativa de recompensa" para cada ação possível.</a:t>
            </a:r>
            <a:r>
              <a:rPr lang="pt-BR" sz="1600" dirty="0">
                <a:latin typeface="+mn-lt"/>
              </a:rPr>
              <a:t>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Se pudermos ter uma boa avaliação, poderemos maximizar a recompensa escolhendo ações com as recompensas máximas avaliadas. A função que fornece essa  recompensa esperada é chamada Q. 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1600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effectLst/>
                <a:latin typeface="+mn-lt"/>
              </a:rPr>
              <a:t>Por enquanto, assumiremos que podemos ter uma recompensa para qualquer ação. 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279BD27-EBD0-B44C-D18D-48FE7D88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040"/>
            <a:ext cx="7772400" cy="132882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77A6AD-688A-07B5-25D2-176F5AA4022B}"/>
              </a:ext>
            </a:extLst>
          </p:cNvPr>
          <p:cNvSpPr txBox="1"/>
          <p:nvPr/>
        </p:nvSpPr>
        <p:spPr>
          <a:xfrm>
            <a:off x="685800" y="5481811"/>
            <a:ext cx="7772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effectLst/>
                <a:latin typeface="+mn-lt"/>
              </a:rPr>
              <a:t>Os  índices </a:t>
            </a:r>
            <a:r>
              <a:rPr lang="pt-BR" sz="1400" i="1" dirty="0" err="1">
                <a:effectLst/>
                <a:latin typeface="+mn-lt"/>
              </a:rPr>
              <a:t>t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mostram que o estado e a ação não são constantes e variam, geralmente com o tempo/ação tomada. </a:t>
            </a:r>
          </a:p>
          <a:p>
            <a:endParaRPr lang="pt-BR" sz="1400" dirty="0">
              <a:effectLst/>
              <a:latin typeface="+mn-lt"/>
            </a:endParaRPr>
          </a:p>
          <a:p>
            <a:r>
              <a:rPr lang="pt-BR" sz="1400" dirty="0">
                <a:effectLst/>
                <a:latin typeface="+mn-lt"/>
              </a:rPr>
              <a:t>Por outro lado, a função </a:t>
            </a:r>
            <a:r>
              <a:rPr lang="pt-BR" sz="1400" i="1" dirty="0" err="1">
                <a:effectLst/>
                <a:latin typeface="+mn-lt"/>
              </a:rPr>
              <a:t>Q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e a função de recompensa </a:t>
            </a:r>
            <a:r>
              <a:rPr lang="pt-BR" sz="1400" i="1" dirty="0" err="1">
                <a:effectLst/>
                <a:latin typeface="+mn-lt"/>
              </a:rPr>
              <a:t>r</a:t>
            </a:r>
            <a:r>
              <a:rPr lang="pt-BR" sz="1400" i="1" dirty="0">
                <a:effectLst/>
                <a:latin typeface="+mn-lt"/>
              </a:rPr>
              <a:t> </a:t>
            </a:r>
            <a:r>
              <a:rPr lang="pt-BR" sz="1400" dirty="0">
                <a:effectLst/>
                <a:latin typeface="+mn-lt"/>
              </a:rPr>
              <a:t>são funções únicas </a:t>
            </a:r>
            <a:r>
              <a:rPr lang="pt-BR" sz="1400" dirty="0">
                <a:latin typeface="+mn-lt"/>
              </a:rPr>
              <a:t> </a:t>
            </a:r>
            <a:r>
              <a:rPr lang="pt-BR" sz="1400" dirty="0">
                <a:effectLst/>
                <a:latin typeface="+mn-lt"/>
              </a:rPr>
              <a:t>que idealmente retornam a 'recompensa esperada' para quaisquer pares (estado, ação). </a:t>
            </a:r>
          </a:p>
        </p:txBody>
      </p:sp>
    </p:spTree>
    <p:extLst>
      <p:ext uri="{BB962C8B-B14F-4D97-AF65-F5344CB8AC3E}">
        <p14:creationId xmlns:p14="http://schemas.microsoft.com/office/powerpoint/2010/main" val="2176837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sz="1600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Por enquanto, vamos supor que podemos ter uma recompensa que dê uma avaliação objetiva e perfeita de cada estado/ação.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5EF854-7206-18B9-C5F9-CCB2EBB5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8" y="2095642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8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713D7-14DD-B831-9569-F0EBA0E3913B}"/>
              </a:ext>
            </a:extLst>
          </p:cNvPr>
          <p:cNvSpPr txBox="1"/>
          <p:nvPr/>
        </p:nvSpPr>
        <p:spPr>
          <a:xfrm>
            <a:off x="468313" y="1196752"/>
            <a:ext cx="82081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pt-BR" dirty="0">
              <a:solidFill>
                <a:srgbClr val="F73061"/>
              </a:solidFill>
              <a:effectLst/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Sabemos que os resultados das ações (recompensas) variam dependendo do estado atual em que estamos, caso contrário, o problema seria trivial de resolver.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Se os estados que são relevantes para nossas ações podem ser numerados, uma maneira simples seria construir uma tabela com todos os pares possíveis de estados/ações.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Existem diferentes maneiras de construir tal tabela, dependendo de como podemos interagir com nosso ambiente.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>
                <a:effectLst/>
                <a:latin typeface="+mn-lt"/>
              </a:rPr>
              <a:t>Eventualmente, teríamos um bom </a:t>
            </a:r>
            <a:r>
              <a:rPr lang="pt-BR" dirty="0">
                <a:solidFill>
                  <a:srgbClr val="F73061"/>
                </a:solidFill>
                <a:effectLst/>
                <a:latin typeface="+mn-lt"/>
              </a:rPr>
              <a:t>"mapa" para nos guiar para fazer as melhores ações</a:t>
            </a:r>
            <a:r>
              <a:rPr lang="pt-BR" dirty="0">
                <a:effectLst/>
                <a:latin typeface="+mn-lt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  <a:p>
            <a:pPr marL="285750" indent="-285750" algn="just">
              <a:buFont typeface="Wingdings" pitchFamily="2" charset="2"/>
              <a:buChar char="§"/>
            </a:pPr>
            <a:endParaRPr lang="pt-BR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78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Q-Table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BFEB9C-7FD9-96C6-144A-A016E8E6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0" y="1165239"/>
            <a:ext cx="8300459" cy="45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59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0147EE-5E6A-E6FB-C81B-4810F44B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79728"/>
            <a:ext cx="5073104" cy="57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3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DBED1A-B3BA-EF6D-0FF5-B3EAF633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96" y="1484784"/>
            <a:ext cx="912037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1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 err="1">
                <a:solidFill>
                  <a:srgbClr val="F73061"/>
                </a:solidFill>
              </a:rPr>
              <a:t>Q</a:t>
            </a:r>
            <a:r>
              <a:rPr lang="pt-BR" altLang="en-US" dirty="0">
                <a:solidFill>
                  <a:srgbClr val="F73061"/>
                </a:solidFill>
              </a:rPr>
              <a:t>-Learning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1929B6-A1AA-E1EA-9614-62EC47FB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4744"/>
            <a:ext cx="7772400" cy="51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1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F09E-3C87-98B9-D981-AA809DD8F45A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/>
              <a:t>Demo - </a:t>
            </a:r>
            <a:r>
              <a:rPr lang="pt-BR" altLang="en-US" dirty="0" err="1">
                <a:solidFill>
                  <a:srgbClr val="F73061"/>
                </a:solidFill>
              </a:rPr>
              <a:t>FrozenLake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14C34C-DA4B-A264-4E28-A837642EE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12" y="1412776"/>
            <a:ext cx="5009976" cy="50099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Equação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Bellman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9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Agente</a:t>
            </a:r>
            <a:r>
              <a:rPr lang="pt-BR" altLang="en-US" dirty="0"/>
              <a:t> e o </a:t>
            </a:r>
            <a:r>
              <a:rPr lang="pt-BR" altLang="en-US" dirty="0">
                <a:solidFill>
                  <a:srgbClr val="F73061"/>
                </a:solidFill>
              </a:rPr>
              <a:t>Ambiente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B9680B-1DD9-06C8-D5FD-A07C197CF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1" y="1772815"/>
            <a:ext cx="5582565" cy="40267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F32E10-CC90-A082-E4BA-AB4E3E306879}"/>
              </a:ext>
            </a:extLst>
          </p:cNvPr>
          <p:cNvSpPr txBox="1"/>
          <p:nvPr/>
        </p:nvSpPr>
        <p:spPr>
          <a:xfrm>
            <a:off x="5707098" y="2493537"/>
            <a:ext cx="32024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73061"/>
              </a:buClr>
              <a:buFont typeface="Wingdings" pitchFamily="2" charset="2"/>
              <a:buChar char="§"/>
            </a:pPr>
            <a:r>
              <a:rPr lang="pt-BR" dirty="0">
                <a:effectLst/>
                <a:latin typeface="Helvetica" pitchFamily="2" charset="0"/>
              </a:rPr>
              <a:t>Imagine um labirinto</a:t>
            </a:r>
            <a:r>
              <a:rPr lang="pt-BR" dirty="0">
                <a:latin typeface="Helvetica" pitchFamily="2" charset="0"/>
              </a:rPr>
              <a:t>.</a:t>
            </a:r>
          </a:p>
          <a:p>
            <a:pPr marL="285750" indent="-285750">
              <a:buClr>
                <a:srgbClr val="F73061"/>
              </a:buClr>
              <a:buFont typeface="Wingdings" pitchFamily="2" charset="2"/>
              <a:buChar char="§"/>
            </a:pPr>
            <a:r>
              <a:rPr lang="pt-BR" dirty="0">
                <a:effectLst/>
                <a:latin typeface="Helvetica" pitchFamily="2" charset="0"/>
              </a:rPr>
              <a:t>O agente vive em uma grade. As paredes bloqueiam o caminho do agente.</a:t>
            </a:r>
          </a:p>
          <a:p>
            <a:pPr marL="285750" indent="-285750">
              <a:buClr>
                <a:srgbClr val="F73061"/>
              </a:buClr>
              <a:buFont typeface="Wingdings" pitchFamily="2" charset="2"/>
              <a:buChar char="§"/>
            </a:pPr>
            <a:r>
              <a:rPr lang="pt-BR" dirty="0">
                <a:effectLst/>
                <a:latin typeface="Helvetica" pitchFamily="2" charset="0"/>
              </a:rPr>
              <a:t>Como seria uma forma de se movimentar no ambiente e chegar ao objetivo?</a:t>
            </a:r>
          </a:p>
        </p:txBody>
      </p:sp>
    </p:spTree>
    <p:extLst>
      <p:ext uri="{BB962C8B-B14F-4D97-AF65-F5344CB8AC3E}">
        <p14:creationId xmlns:p14="http://schemas.microsoft.com/office/powerpoint/2010/main" val="347907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Imagem 2">
            <a:extLst>
              <a:ext uri="{FF2B5EF4-FFF2-40B4-BE49-F238E27FC236}">
                <a16:creationId xmlns:a16="http://schemas.microsoft.com/office/drawing/2014/main" id="{B4DC94F0-811B-C4DD-7F1C-6BF66D03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Espaço Reservado para Texto 1">
            <a:extLst>
              <a:ext uri="{FF2B5EF4-FFF2-40B4-BE49-F238E27FC236}">
                <a16:creationId xmlns:a16="http://schemas.microsoft.com/office/drawing/2014/main" id="{01A19B00-991E-870D-A0E6-2C6B62636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746518" y="2782552"/>
            <a:ext cx="2465387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pt-BR" dirty="0"/>
              <a:t>Reinforcement Learning</a:t>
            </a:r>
          </a:p>
          <a:p>
            <a:endParaRPr lang="pt-BR" altLang="en-US" dirty="0"/>
          </a:p>
        </p:txBody>
      </p:sp>
      <p:sp>
        <p:nvSpPr>
          <p:cNvPr id="13315" name="Espaço Reservado para Texto 4">
            <a:extLst>
              <a:ext uri="{FF2B5EF4-FFF2-40B4-BE49-F238E27FC236}">
                <a16:creationId xmlns:a16="http://schemas.microsoft.com/office/drawing/2014/main" id="{64F802BB-887D-5E97-A592-4E928AAE67B5}"/>
              </a:ext>
            </a:extLst>
          </p:cNvPr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b="1" dirty="0" err="1">
                <a:solidFill>
                  <a:srgbClr val="D9D9D9"/>
                </a:solidFill>
              </a:rPr>
              <a:t>Prof</a:t>
            </a:r>
            <a:r>
              <a:rPr lang="nb-NO" altLang="en-US" sz="1200" b="1" dirty="0">
                <a:solidFill>
                  <a:srgbClr val="D9D9D9"/>
                </a:solidFill>
              </a:rPr>
              <a:t> . Dr. </a:t>
            </a:r>
            <a:r>
              <a:rPr lang="en-US" altLang="en-US" sz="1200" b="1" dirty="0">
                <a:solidFill>
                  <a:srgbClr val="D9D9D9"/>
                </a:solidFill>
              </a:rPr>
              <a:t>Ahirton Lopes</a:t>
            </a:r>
            <a:r>
              <a:rPr lang="nb-NO" altLang="en-US" sz="1200" b="1" dirty="0">
                <a:solidFill>
                  <a:srgbClr val="D9D9D9"/>
                </a:solidFill>
              </a:rPr>
              <a:t> </a:t>
            </a: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 err="1">
                <a:solidFill>
                  <a:srgbClr val="D9D9D9"/>
                </a:solidFill>
              </a:rPr>
              <a:t>profahirton.lopes@fiap.com.br</a:t>
            </a: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2025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98A707-1EC5-4479-84F2-1E1B4D7018C2}"/>
              </a:ext>
            </a:extLst>
          </p:cNvPr>
          <p:cNvSpPr txBox="1"/>
          <p:nvPr/>
        </p:nvSpPr>
        <p:spPr>
          <a:xfrm>
            <a:off x="323528" y="200659"/>
            <a:ext cx="856895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>
                <a:effectLst/>
                <a:latin typeface="Wingdings" pitchFamily="2" charset="2"/>
              </a:rPr>
            </a:br>
            <a:endParaRPr lang="pt-BR" dirty="0">
              <a:effectLst/>
              <a:latin typeface="Wingdings" pitchFamily="2" charset="2"/>
            </a:endParaRPr>
          </a:p>
          <a:p>
            <a:br>
              <a:rPr lang="pt-BR" dirty="0">
                <a:effectLst/>
                <a:latin typeface="Wingdings" pitchFamily="2" charset="2"/>
              </a:rPr>
            </a:br>
            <a:endParaRPr lang="pt-BR" dirty="0">
              <a:effectLst/>
              <a:latin typeface="Wingdings" pitchFamily="2" charset="2"/>
            </a:endParaRPr>
          </a:p>
          <a:p>
            <a:pPr marL="285750" indent="-285750" algn="just">
              <a:buClr>
                <a:srgbClr val="F73061"/>
              </a:buClr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equação de </a:t>
            </a:r>
            <a:r>
              <a:rPr lang="pt-BR" dirty="0" err="1">
                <a:effectLst/>
                <a:latin typeface="Helvetica" pitchFamily="2" charset="0"/>
              </a:rPr>
              <a:t>Bellman</a:t>
            </a:r>
            <a:r>
              <a:rPr lang="pt-BR" dirty="0">
                <a:effectLst/>
                <a:latin typeface="Helvetica" pitchFamily="2" charset="0"/>
              </a:rPr>
              <a:t> é uma ferramenta matemática usada no aprendizado por reforço para calcular o valor esperado de um estado ou ação, que é o retorno total que o agente pode esperar receber a partir desse estado ou ação. O agente vive em uma grade. As paredes bloqueiam o caminho do agente.</a:t>
            </a:r>
          </a:p>
          <a:p>
            <a:pPr marL="285750" indent="-285750" algn="just">
              <a:buClr>
                <a:srgbClr val="F73061"/>
              </a:buClr>
              <a:buFont typeface="Arial" panose="020B0604020202020204" pitchFamily="34" charset="0"/>
              <a:buChar char="•"/>
            </a:pPr>
            <a:endParaRPr lang="pt-BR" dirty="0">
              <a:latin typeface="Helvetica" pitchFamily="2" charset="0"/>
            </a:endParaRPr>
          </a:p>
          <a:p>
            <a:pPr marL="285750" indent="-285750" algn="just">
              <a:buClr>
                <a:srgbClr val="F73061"/>
              </a:buClr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equação de </a:t>
            </a:r>
            <a:r>
              <a:rPr lang="pt-BR" dirty="0" err="1">
                <a:effectLst/>
                <a:latin typeface="Helvetica" pitchFamily="2" charset="0"/>
              </a:rPr>
              <a:t>Bellman</a:t>
            </a:r>
            <a:r>
              <a:rPr lang="pt-BR" dirty="0">
                <a:effectLst/>
                <a:latin typeface="Helvetica" pitchFamily="2" charset="0"/>
              </a:rPr>
              <a:t> é recursiva porque usa o valor esperado do próximo estado ou ação para calcular o valor esperado do estado ou ação atual. Isso permite que o agente aprenda a tomar decisões com base em informações sobre o futuro.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pPr algn="ctr"/>
            <a:r>
              <a:rPr lang="pt-BR" sz="2400" dirty="0">
                <a:solidFill>
                  <a:srgbClr val="F73061"/>
                </a:solidFill>
                <a:effectLst/>
                <a:latin typeface="Helvetica" pitchFamily="2" charset="0"/>
              </a:rPr>
              <a:t>𝑉(𝑠) = </a:t>
            </a:r>
            <a:r>
              <a:rPr lang="pt-BR" sz="2400" dirty="0" err="1">
                <a:solidFill>
                  <a:srgbClr val="F73061"/>
                </a:solidFill>
                <a:effectLst/>
                <a:latin typeface="Helvetica" pitchFamily="2" charset="0"/>
              </a:rPr>
              <a:t>max</a:t>
            </a:r>
            <a:r>
              <a:rPr lang="pt-BR" sz="2400" baseline="-25000" dirty="0">
                <a:solidFill>
                  <a:srgbClr val="F73061"/>
                </a:solidFill>
                <a:effectLst/>
                <a:latin typeface="Helvetica" pitchFamily="2" charset="0"/>
              </a:rPr>
              <a:t>𝑎</a:t>
            </a:r>
            <a:r>
              <a:rPr lang="pt-BR" sz="2400" dirty="0">
                <a:solidFill>
                  <a:srgbClr val="F73061"/>
                </a:solidFill>
                <a:effectLst/>
                <a:latin typeface="Helvetica" pitchFamily="2" charset="0"/>
              </a:rPr>
              <a:t>(𝑅(𝑠,𝑎) + 𝛾𝑉(𝑠′)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Onde:</a:t>
            </a:r>
          </a:p>
          <a:p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S</a:t>
            </a:r>
            <a:r>
              <a:rPr lang="pt-BR" dirty="0" err="1">
                <a:solidFill>
                  <a:srgbClr val="F73061"/>
                </a:solidFill>
                <a:effectLst/>
                <a:latin typeface="Wingdings" pitchFamily="2" charset="2"/>
              </a:rPr>
              <a:t>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Estado</a:t>
            </a:r>
            <a:endParaRPr lang="pt-BR" dirty="0">
              <a:solidFill>
                <a:srgbClr val="F73061"/>
              </a:solidFill>
              <a:effectLst/>
              <a:latin typeface="Helvetica" pitchFamily="2" charset="0"/>
            </a:endParaRPr>
          </a:p>
          <a:p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a</a:t>
            </a:r>
            <a:r>
              <a:rPr lang="pt-BR" dirty="0" err="1">
                <a:solidFill>
                  <a:srgbClr val="F73061"/>
                </a:solidFill>
                <a:effectLst/>
                <a:latin typeface="Wingdings" pitchFamily="2" charset="2"/>
              </a:rPr>
              <a:t>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Ação</a:t>
            </a:r>
            <a:endParaRPr lang="pt-BR" dirty="0">
              <a:solidFill>
                <a:srgbClr val="F73061"/>
              </a:solidFill>
              <a:effectLst/>
              <a:latin typeface="Helvetica" pitchFamily="2" charset="0"/>
            </a:endParaRPr>
          </a:p>
          <a:p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R</a:t>
            </a:r>
            <a:r>
              <a:rPr lang="pt-BR" dirty="0" err="1">
                <a:solidFill>
                  <a:srgbClr val="F73061"/>
                </a:solidFill>
                <a:effectLst/>
                <a:latin typeface="Wingdings" pitchFamily="2" charset="2"/>
              </a:rPr>
              <a:t></a:t>
            </a:r>
            <a:r>
              <a:rPr lang="pt-BR" dirty="0" err="1">
                <a:solidFill>
                  <a:srgbClr val="F73061"/>
                </a:solidFill>
                <a:effectLst/>
                <a:latin typeface="Helvetica" pitchFamily="2" charset="0"/>
              </a:rPr>
              <a:t>Recompensa</a:t>
            </a:r>
            <a:endParaRPr lang="pt-BR" dirty="0">
              <a:solidFill>
                <a:srgbClr val="F73061"/>
              </a:solidFill>
              <a:effectLst/>
              <a:latin typeface="Helvetica" pitchFamily="2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𝛾</a:t>
            </a:r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</a:t>
            </a:r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Desconto</a:t>
            </a:r>
          </a:p>
        </p:txBody>
      </p:sp>
    </p:spTree>
    <p:extLst>
      <p:ext uri="{BB962C8B-B14F-4D97-AF65-F5344CB8AC3E}">
        <p14:creationId xmlns:p14="http://schemas.microsoft.com/office/powerpoint/2010/main" val="1553155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2D1BC2-B051-0884-307F-71D81B115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340768"/>
            <a:ext cx="6654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98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F77F27-7AC8-2FCC-F03C-BE23FB6F4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36425"/>
            <a:ext cx="5576879" cy="40381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EC3F6B3-3D7B-440E-B1CF-1D53906AD0FB}"/>
              </a:ext>
            </a:extLst>
          </p:cNvPr>
          <p:cNvSpPr txBox="1"/>
          <p:nvPr/>
        </p:nvSpPr>
        <p:spPr>
          <a:xfrm>
            <a:off x="6254790" y="3140968"/>
            <a:ext cx="2565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Helvetica" pitchFamily="2" charset="0"/>
              </a:rPr>
              <a:t>Traçar melhor caminho percorrido com 𝛾=1 </a:t>
            </a:r>
            <a:r>
              <a:rPr lang="pt-BR" dirty="0">
                <a:effectLst/>
                <a:latin typeface="Wingdings" pitchFamily="2" charset="2"/>
              </a:rPr>
              <a:t></a:t>
            </a:r>
            <a:r>
              <a:rPr lang="pt-BR" dirty="0">
                <a:effectLst/>
                <a:latin typeface="Helvetica" pitchFamily="2" charset="0"/>
              </a:rPr>
              <a:t>V=1.</a:t>
            </a:r>
          </a:p>
        </p:txBody>
      </p:sp>
    </p:spTree>
    <p:extLst>
      <p:ext uri="{BB962C8B-B14F-4D97-AF65-F5344CB8AC3E}">
        <p14:creationId xmlns:p14="http://schemas.microsoft.com/office/powerpoint/2010/main" val="323604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A6F9AB-F7A1-397B-94A3-84B1A3B7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087175" cy="453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25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F50B20-9FA1-B4A2-F7A4-576FBBD4A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8" y="1340768"/>
            <a:ext cx="915770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65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25CF27-616D-D094-9B78-2AB80459A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9" y="1175584"/>
            <a:ext cx="9161102" cy="45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9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Plano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94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>
                <a:solidFill>
                  <a:srgbClr val="F73061"/>
                </a:solidFill>
              </a:rPr>
              <a:t>Plano</a:t>
            </a:r>
            <a:r>
              <a:rPr lang="pt-BR" altLang="en-US" dirty="0"/>
              <a:t> para maiores recompensas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22F0AF-7D45-7FD6-7A55-E32ECC1E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484784"/>
            <a:ext cx="6191862" cy="46320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253BB0D-8466-C866-A8EE-21B869B4943E}"/>
              </a:ext>
            </a:extLst>
          </p:cNvPr>
          <p:cNvSpPr txBox="1"/>
          <p:nvPr/>
        </p:nvSpPr>
        <p:spPr>
          <a:xfrm>
            <a:off x="6660175" y="3429000"/>
            <a:ext cx="2204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73061"/>
                </a:solidFill>
                <a:effectLst/>
                <a:latin typeface="Helvetica" pitchFamily="2" charset="0"/>
              </a:rPr>
              <a:t>“Caminho” </a:t>
            </a:r>
            <a:r>
              <a:rPr lang="pt-BR" dirty="0">
                <a:effectLst/>
                <a:latin typeface="Helvetica" pitchFamily="2" charset="0"/>
              </a:rPr>
              <a:t>que o agente deve seguir.</a:t>
            </a:r>
          </a:p>
        </p:txBody>
      </p:sp>
    </p:spTree>
    <p:extLst>
      <p:ext uri="{BB962C8B-B14F-4D97-AF65-F5344CB8AC3E}">
        <p14:creationId xmlns:p14="http://schemas.microsoft.com/office/powerpoint/2010/main" val="3380391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Aplicação Real da </a:t>
            </a:r>
            <a:r>
              <a:rPr lang="pt-BR" altLang="en-US" dirty="0">
                <a:solidFill>
                  <a:srgbClr val="F73061"/>
                </a:solidFill>
              </a:rPr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D30CDF-8759-915C-8DF0-0B3AED3CD23A}"/>
              </a:ext>
            </a:extLst>
          </p:cNvPr>
          <p:cNvSpPr txBox="1"/>
          <p:nvPr/>
        </p:nvSpPr>
        <p:spPr>
          <a:xfrm>
            <a:off x="468313" y="1443841"/>
            <a:ext cx="82081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Helvetica" pitchFamily="2" charset="0"/>
              </a:rPr>
              <a:t>Tomada de Decisão em um cenário financeiro.</a:t>
            </a:r>
          </a:p>
          <a:p>
            <a:pPr algn="ctr"/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solidFill>
                  <a:srgbClr val="F73061"/>
                </a:solidFill>
                <a:effectLst/>
                <a:latin typeface="Helvetica" pitchFamily="2" charset="0"/>
              </a:rPr>
              <a:t>Cenário: </a:t>
            </a:r>
            <a:r>
              <a:rPr lang="pt-BR" b="1" dirty="0">
                <a:effectLst/>
                <a:latin typeface="Helvetica" pitchFamily="2" charset="0"/>
              </a:rPr>
              <a:t>Investimento em Ações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dirty="0">
                <a:effectLst/>
                <a:latin typeface="Helvetica" pitchFamily="2" charset="0"/>
              </a:rPr>
              <a:t>Suponha que você está gerenciando um portfólio de investimentos em ações e deseja maximizar seu retorno financeiro. </a:t>
            </a:r>
          </a:p>
          <a:p>
            <a:endParaRPr lang="pt-BR" dirty="0">
              <a:latin typeface="Helvetica" pitchFamily="2" charset="0"/>
            </a:endParaRPr>
          </a:p>
          <a:p>
            <a:r>
              <a:rPr lang="pt-BR" dirty="0">
                <a:effectLst/>
                <a:latin typeface="Helvetica" pitchFamily="2" charset="0"/>
              </a:rPr>
              <a:t>A cada mês, você pode escolher investir em três tipos diferentes de ações: </a:t>
            </a:r>
          </a:p>
          <a:p>
            <a:pPr algn="ctr"/>
            <a:endParaRPr lang="pt-B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Ações de Tecnologia (Tech)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Ações de Energia (Energy)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Ações de Saúde (Health)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dirty="0">
                <a:effectLst/>
                <a:latin typeface="Helvetica" pitchFamily="2" charset="0"/>
              </a:rPr>
              <a:t>Você tem um montante inicial de dinheiro para investir e pode alocar parte desse dinheiro para cada tipo de ação a cada mês.</a:t>
            </a:r>
          </a:p>
        </p:txBody>
      </p:sp>
    </p:spTree>
    <p:extLst>
      <p:ext uri="{BB962C8B-B14F-4D97-AF65-F5344CB8AC3E}">
        <p14:creationId xmlns:p14="http://schemas.microsoft.com/office/powerpoint/2010/main" val="2908924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Aplicação Real da </a:t>
            </a:r>
            <a:r>
              <a:rPr lang="pt-BR" altLang="en-US" dirty="0">
                <a:solidFill>
                  <a:srgbClr val="F73061"/>
                </a:solidFill>
              </a:rPr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D30CDF-8759-915C-8DF0-0B3AED3CD23A}"/>
              </a:ext>
            </a:extLst>
          </p:cNvPr>
          <p:cNvSpPr txBox="1"/>
          <p:nvPr/>
        </p:nvSpPr>
        <p:spPr>
          <a:xfrm>
            <a:off x="468313" y="1443841"/>
            <a:ext cx="82081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Helvetica" pitchFamily="2" charset="0"/>
              </a:rPr>
              <a:t>Tomada de Decisão em um cenário financeiro.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effectLst/>
                <a:latin typeface="Helvetica" pitchFamily="2" charset="0"/>
              </a:rPr>
              <a:t>Representação simplificada do problema: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No início, você tem $10,000 disponíveis para investir.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A cada mês, você pode alocar dinheiro para cada tipo de ação (Tech, Energy, Health).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Cada tipo de ação tem um retorno médio esperado após um mês, mas também existe um risco associado.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Helvetica" pitchFamily="2" charset="0"/>
              </a:rPr>
              <a:t>Seu objetivo é acumular o máximo de dinheiro possível após um período de 6 meses.</a:t>
            </a:r>
          </a:p>
        </p:txBody>
      </p:sp>
    </p:spTree>
    <p:extLst>
      <p:ext uri="{BB962C8B-B14F-4D97-AF65-F5344CB8AC3E}">
        <p14:creationId xmlns:p14="http://schemas.microsoft.com/office/powerpoint/2010/main" val="1630607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github.com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ahirtonlopes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>
                <a:solidFill>
                  <a:srgbClr val="F73061"/>
                </a:solidFill>
                <a:latin typeface="Arial"/>
                <a:ea typeface="Arial"/>
                <a:cs typeface="Arial"/>
                <a:sym typeface="Arial"/>
              </a:rPr>
              <a:t>Mastering-Reinforcement-Learning</a:t>
            </a:r>
            <a:endParaRPr sz="2400" dirty="0">
              <a:solidFill>
                <a:srgbClr val="F730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52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6839991" cy="766762"/>
          </a:xfrm>
        </p:spPr>
        <p:txBody>
          <a:bodyPr/>
          <a:lstStyle/>
          <a:p>
            <a:r>
              <a:rPr lang="pt-BR" altLang="en-US" dirty="0"/>
              <a:t>Aplicação Real da </a:t>
            </a:r>
            <a:r>
              <a:rPr lang="pt-BR" altLang="en-US" dirty="0">
                <a:solidFill>
                  <a:srgbClr val="F73061"/>
                </a:solidFill>
              </a:rPr>
              <a:t>Equação de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D30CDF-8759-915C-8DF0-0B3AED3CD23A}"/>
              </a:ext>
            </a:extLst>
          </p:cNvPr>
          <p:cNvSpPr txBox="1"/>
          <p:nvPr/>
        </p:nvSpPr>
        <p:spPr>
          <a:xfrm>
            <a:off x="468313" y="1443841"/>
            <a:ext cx="820814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Helvetica" pitchFamily="2" charset="0"/>
              </a:rPr>
              <a:t>Tomada de Decisão em um cenário financeiro.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effectLst/>
                <a:latin typeface="Helvetica" pitchFamily="2" charset="0"/>
              </a:rPr>
              <a:t>Equação de </a:t>
            </a:r>
            <a:r>
              <a:rPr lang="pt-BR" b="1" dirty="0" err="1">
                <a:effectLst/>
                <a:latin typeface="Helvetica" pitchFamily="2" charset="0"/>
              </a:rPr>
              <a:t>Bellman</a:t>
            </a:r>
            <a:r>
              <a:rPr lang="pt-BR" b="1" dirty="0">
                <a:effectLst/>
                <a:latin typeface="Helvetica" pitchFamily="2" charset="0"/>
              </a:rPr>
              <a:t> nesse cenário:</a:t>
            </a:r>
          </a:p>
          <a:p>
            <a:pPr algn="just"/>
            <a:endParaRPr lang="pt-BR" dirty="0">
              <a:solidFill>
                <a:srgbClr val="F73061"/>
              </a:solidFill>
              <a:effectLst/>
              <a:latin typeface="Helvetica" pitchFamily="2" charset="0"/>
            </a:endParaRPr>
          </a:p>
          <a:p>
            <a:r>
              <a:rPr lang="pt-BR" b="1" dirty="0">
                <a:solidFill>
                  <a:srgbClr val="F73061"/>
                </a:solidFill>
                <a:effectLst/>
                <a:latin typeface="Helvetica" pitchFamily="2" charset="0"/>
              </a:rPr>
              <a:t>Estados: </a:t>
            </a:r>
            <a:r>
              <a:rPr lang="pt-BR" dirty="0">
                <a:effectLst/>
                <a:latin typeface="Helvetica" pitchFamily="2" charset="0"/>
              </a:rPr>
              <a:t>O estado atual representa a quantidade de dinheiro disponível para investir a cada mês. Isso inclui o montante inicial e o resultado dos investimentos anteriores.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solidFill>
                  <a:srgbClr val="F73061"/>
                </a:solidFill>
                <a:effectLst/>
                <a:latin typeface="Helvetica" pitchFamily="2" charset="0"/>
              </a:rPr>
              <a:t>Ações: </a:t>
            </a:r>
            <a:r>
              <a:rPr lang="pt-BR" dirty="0">
                <a:effectLst/>
                <a:latin typeface="Helvetica" pitchFamily="2" charset="0"/>
              </a:rPr>
              <a:t>As ações possíveis incluem alocar dinheiro para Ações de Tecnologia, Ações de Energia e Ações de Saúde em cada mês.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solidFill>
                  <a:srgbClr val="F73061"/>
                </a:solidFill>
                <a:effectLst/>
                <a:latin typeface="Helvetica" pitchFamily="2" charset="0"/>
              </a:rPr>
              <a:t>Recompensas: </a:t>
            </a:r>
            <a:r>
              <a:rPr lang="pt-BR" dirty="0">
                <a:effectLst/>
                <a:latin typeface="Helvetica" pitchFamily="2" charset="0"/>
              </a:rPr>
              <a:t>A recompensa em cada mês é o retorno financeiro obtido após os investimentos e pode ser positiva ou negativa, dependendo do desempenho das ações e dos riscos associados.</a:t>
            </a:r>
          </a:p>
          <a:p>
            <a:endParaRPr lang="pt-BR" dirty="0">
              <a:effectLst/>
              <a:latin typeface="Helvetica" pitchFamily="2" charset="0"/>
            </a:endParaRPr>
          </a:p>
          <a:p>
            <a:r>
              <a:rPr lang="pt-BR" b="1" dirty="0">
                <a:solidFill>
                  <a:srgbClr val="F73061"/>
                </a:solidFill>
                <a:effectLst/>
                <a:latin typeface="Helvetica" pitchFamily="2" charset="0"/>
              </a:rPr>
              <a:t>“Plano”: </a:t>
            </a:r>
            <a:r>
              <a:rPr lang="pt-BR" dirty="0">
                <a:effectLst/>
                <a:latin typeface="Helvetica" pitchFamily="2" charset="0"/>
              </a:rPr>
              <a:t>O “plano” define como você decide alocar seu dinheiro em cada mês para cada tipo de ação.</a:t>
            </a:r>
          </a:p>
        </p:txBody>
      </p:sp>
    </p:spTree>
    <p:extLst>
      <p:ext uri="{BB962C8B-B14F-4D97-AF65-F5344CB8AC3E}">
        <p14:creationId xmlns:p14="http://schemas.microsoft.com/office/powerpoint/2010/main" val="2507367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F09E-3C87-98B9-D981-AA809DD8F45A}"/>
              </a:ext>
            </a:extLst>
          </p:cNvPr>
          <p:cNvSpPr txBox="1">
            <a:spLocks/>
          </p:cNvSpPr>
          <p:nvPr/>
        </p:nvSpPr>
        <p:spPr bwMode="auto">
          <a:xfrm>
            <a:off x="468313" y="115888"/>
            <a:ext cx="683999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/>
              <a:t>Demo - </a:t>
            </a:r>
            <a:r>
              <a:rPr lang="pt-BR" altLang="en-US" dirty="0" err="1">
                <a:solidFill>
                  <a:srgbClr val="F73061"/>
                </a:solidFill>
              </a:rPr>
              <a:t>Bellman</a:t>
            </a:r>
            <a:endParaRPr lang="pt-BR" altLang="en-US" dirty="0">
              <a:solidFill>
                <a:srgbClr val="F7306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36CD0A-C812-DC0A-3C37-CF646657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2776"/>
            <a:ext cx="7772400" cy="48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8978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728A0C8-F93F-49B8-8C73-6C23047EE2B8}"/>
              </a:ext>
            </a:extLst>
          </p:cNvPr>
          <p:cNvSpPr txBox="1"/>
          <p:nvPr/>
        </p:nvSpPr>
        <p:spPr>
          <a:xfrm>
            <a:off x="755576" y="1268760"/>
            <a:ext cx="7416800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456789"/>
            <a:r>
              <a:rPr lang="pt-BR" sz="1600" dirty="0">
                <a:latin typeface="+mn-lt"/>
                <a:ea typeface="+mn-lt"/>
                <a:cs typeface="+mn-lt"/>
              </a:rPr>
              <a:t>A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QuantumFinance</a:t>
            </a:r>
            <a:r>
              <a:rPr lang="pt-BR" sz="1600" dirty="0">
                <a:latin typeface="+mn-lt"/>
                <a:ea typeface="+mn-lt"/>
                <a:cs typeface="+mn-lt"/>
              </a:rPr>
              <a:t> deseja criar um fundo automatizado para operar três ativos: </a:t>
            </a:r>
            <a:r>
              <a:rPr lang="pt-BR" sz="1600" b="1" dirty="0">
                <a:latin typeface="+mn-lt"/>
                <a:ea typeface="+mn-lt"/>
                <a:cs typeface="+mn-lt"/>
              </a:rPr>
              <a:t>Vale</a:t>
            </a:r>
            <a:r>
              <a:rPr lang="pt-BR" sz="1600" dirty="0">
                <a:latin typeface="+mn-lt"/>
                <a:ea typeface="+mn-lt"/>
                <a:cs typeface="+mn-lt"/>
              </a:rPr>
              <a:t>, </a:t>
            </a:r>
            <a:r>
              <a:rPr lang="pt-BR" sz="1600" b="1" dirty="0">
                <a:latin typeface="+mn-lt"/>
                <a:ea typeface="+mn-lt"/>
                <a:cs typeface="+mn-lt"/>
              </a:rPr>
              <a:t>Petrobrás</a:t>
            </a:r>
            <a:r>
              <a:rPr lang="pt-BR" sz="1600" dirty="0">
                <a:latin typeface="+mn-lt"/>
                <a:ea typeface="+mn-lt"/>
                <a:cs typeface="+mn-lt"/>
              </a:rPr>
              <a:t> e </a:t>
            </a:r>
            <a:r>
              <a:rPr lang="pt-BR" sz="1600" b="1" dirty="0">
                <a:latin typeface="+mn-lt"/>
                <a:ea typeface="+mn-lt"/>
                <a:cs typeface="+mn-lt"/>
              </a:rPr>
              <a:t>Brasil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Foods</a:t>
            </a:r>
            <a:r>
              <a:rPr lang="pt-BR" sz="1600" dirty="0">
                <a:latin typeface="+mn-lt"/>
                <a:ea typeface="+mn-lt"/>
                <a:cs typeface="+mn-lt"/>
              </a:rPr>
              <a:t>. O objetivo é desenvolver e simular um agente de </a:t>
            </a:r>
            <a:r>
              <a:rPr lang="pt-BR" sz="1600" b="1" dirty="0" err="1">
                <a:latin typeface="+mn-lt"/>
                <a:ea typeface="+mn-lt"/>
                <a:cs typeface="+mn-lt"/>
              </a:rPr>
              <a:t>Reinforcement</a:t>
            </a:r>
            <a:r>
              <a:rPr lang="pt-BR" sz="1600" b="1" dirty="0">
                <a:latin typeface="+mn-lt"/>
                <a:ea typeface="+mn-lt"/>
                <a:cs typeface="+mn-lt"/>
              </a:rPr>
              <a:t> Learning (RL)</a:t>
            </a:r>
            <a:r>
              <a:rPr lang="pt-BR" sz="1600" dirty="0">
                <a:latin typeface="+mn-lt"/>
                <a:ea typeface="+mn-lt"/>
                <a:cs typeface="+mn-lt"/>
              </a:rPr>
              <a:t> capaz de tomar decisões financeiras, como compra, venda ou manutenção de posição, com base em dados históricos.</a:t>
            </a:r>
            <a:endParaRPr lang="pt-BR" sz="1600" dirty="0">
              <a:latin typeface="+mn-lt"/>
            </a:endParaRPr>
          </a:p>
          <a:p>
            <a:pPr defTabSz="456789"/>
            <a:endParaRPr lang="pt-BR" sz="1600" dirty="0">
              <a:latin typeface="+mn-lt"/>
              <a:ea typeface="+mn-lt"/>
              <a:cs typeface="+mn-lt"/>
            </a:endParaRPr>
          </a:p>
          <a:p>
            <a:pPr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Tarefas:</a:t>
            </a:r>
            <a:endParaRPr lang="pt-BR" sz="1600" dirty="0">
              <a:latin typeface="+mn-lt"/>
            </a:endParaRPr>
          </a:p>
          <a:p>
            <a:pPr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Definir o Problema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Identificar estados, ações e recompensas no contexto financeiro.</a:t>
            </a:r>
            <a:endParaRPr lang="pt-BR" sz="1600" dirty="0">
              <a:latin typeface="+mn-lt"/>
            </a:endParaRPr>
          </a:p>
          <a:p>
            <a:pPr marL="285750" lvl="1" indent="-285750" algn="just" defTabSz="456789">
              <a:buFont typeface="Arial"/>
              <a:buChar char="•"/>
            </a:pPr>
            <a:endParaRPr lang="pt-BR" sz="1600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Implementar ou apresentar exemplo de aplicação do Agente de RL:</a:t>
            </a:r>
            <a:endParaRPr lang="pt-BR" sz="1600" dirty="0">
              <a:latin typeface="+mn-lt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Escolher um algoritmo de RL (ex.: </a:t>
            </a:r>
            <a:r>
              <a:rPr lang="pt-BR" sz="1600" dirty="0" err="1">
                <a:latin typeface="+mn-lt"/>
                <a:ea typeface="+mn-lt"/>
                <a:cs typeface="+mn-lt"/>
              </a:rPr>
              <a:t>Q</a:t>
            </a:r>
            <a:r>
              <a:rPr lang="pt-BR" sz="1600" dirty="0">
                <a:latin typeface="+mn-lt"/>
                <a:ea typeface="+mn-lt"/>
                <a:cs typeface="+mn-lt"/>
              </a:rPr>
              <a:t>-Learning ou DQN) e aplicá-lo para treinar o agente utilizando os dados históricos.</a:t>
            </a:r>
            <a:endParaRPr lang="pt-BR" sz="1600" dirty="0">
              <a:latin typeface="+mn-lt"/>
            </a:endParaRPr>
          </a:p>
          <a:p>
            <a:pPr marL="285750" indent="-285750" algn="just" defTabSz="456789">
              <a:buFont typeface="Arial"/>
              <a:buChar char="•"/>
            </a:pPr>
            <a:endParaRPr lang="pt-BR" sz="1600" b="1" dirty="0">
              <a:latin typeface="+mn-lt"/>
              <a:ea typeface="+mn-lt"/>
              <a:cs typeface="+mn-lt"/>
            </a:endParaRPr>
          </a:p>
          <a:p>
            <a:pPr marL="285750" indent="-285750" algn="just" defTabSz="456789">
              <a:buFont typeface="Arial"/>
              <a:buChar char="•"/>
            </a:pPr>
            <a:r>
              <a:rPr lang="pt-BR" sz="1600" b="1" dirty="0">
                <a:latin typeface="+mn-lt"/>
                <a:ea typeface="+mn-lt"/>
                <a:cs typeface="+mn-lt"/>
              </a:rPr>
              <a:t>Avaliação do Desempenho: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7429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Descrever ou simular o comportamento do agente e, se possível, analisar os resultados com métricas financeiras relevantes (lucro,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sharpe</a:t>
            </a:r>
            <a:r>
              <a:rPr lang="pt-BR" sz="1600" i="1" dirty="0">
                <a:latin typeface="+mn-lt"/>
                <a:ea typeface="+mn-lt"/>
                <a:cs typeface="+mn-lt"/>
              </a:rPr>
              <a:t> </a:t>
            </a:r>
            <a:r>
              <a:rPr lang="pt-BR" sz="1600" i="1" dirty="0" err="1">
                <a:latin typeface="+mn-lt"/>
                <a:ea typeface="+mn-lt"/>
                <a:cs typeface="+mn-lt"/>
              </a:rPr>
              <a:t>ratio</a:t>
            </a:r>
            <a:r>
              <a:rPr lang="pt-BR" sz="1600" dirty="0">
                <a:latin typeface="+mn-lt"/>
                <a:ea typeface="+mn-lt"/>
                <a:cs typeface="+mn-lt"/>
              </a:rPr>
              <a:t>, etc.).</a:t>
            </a:r>
            <a:endParaRPr lang="pt-BR" sz="1600" dirty="0">
              <a:latin typeface="+mn-lt"/>
            </a:endParaRPr>
          </a:p>
          <a:p>
            <a:pPr lvl="1" algn="just" defTabSz="456789"/>
            <a:endParaRPr lang="pt-BR" sz="1600" b="1" dirty="0">
              <a:latin typeface="+mn-lt"/>
              <a:ea typeface="+mn-lt"/>
              <a:cs typeface="+mn-lt"/>
            </a:endParaRPr>
          </a:p>
          <a:p>
            <a:pPr lvl="1" algn="just" defTabSz="456789"/>
            <a:r>
              <a:rPr lang="pt-BR" sz="1600" b="1" dirty="0">
                <a:latin typeface="+mn-lt"/>
                <a:ea typeface="+mn-lt"/>
                <a:cs typeface="+mn-lt"/>
              </a:rPr>
              <a:t>Entregáveis: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Relatório explicativo com desenho do agente, resultados obtidos e </a:t>
            </a:r>
            <a:r>
              <a:rPr lang="pt-BR" sz="1600" i="1" dirty="0">
                <a:latin typeface="+mn-lt"/>
                <a:ea typeface="+mn-lt"/>
                <a:cs typeface="+mn-lt"/>
              </a:rPr>
              <a:t>insights;</a:t>
            </a:r>
            <a:endParaRPr lang="pt-BR" sz="1600" dirty="0">
              <a:latin typeface="+mn-lt"/>
              <a:ea typeface="Calibri"/>
              <a:cs typeface="Calibri"/>
            </a:endParaRPr>
          </a:p>
          <a:p>
            <a:pPr marL="1200150" lvl="2" indent="-285750" algn="just" defTabSz="456789">
              <a:buFont typeface="Arial"/>
              <a:buChar char="•"/>
            </a:pPr>
            <a:r>
              <a:rPr lang="pt-BR" sz="1600" dirty="0">
                <a:latin typeface="+mn-lt"/>
                <a:ea typeface="+mn-lt"/>
                <a:cs typeface="+mn-lt"/>
              </a:rPr>
              <a:t>Se aplicável, código-fonte com a implementação e simulações realizadas.</a:t>
            </a: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600" dirty="0">
              <a:latin typeface="Gotham HTF Light" pitchFamily="50" charset="0"/>
              <a:cs typeface="Roboto Light"/>
            </a:endParaRPr>
          </a:p>
          <a:p>
            <a:pPr defTabSz="456789"/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71D393-ED4E-982F-B772-48059E09690F}"/>
              </a:ext>
            </a:extLst>
          </p:cNvPr>
          <p:cNvSpPr txBox="1">
            <a:spLocks/>
          </p:cNvSpPr>
          <p:nvPr/>
        </p:nvSpPr>
        <p:spPr>
          <a:xfrm>
            <a:off x="467544" y="188640"/>
            <a:ext cx="6839991" cy="766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altLang="en-US" dirty="0">
                <a:solidFill>
                  <a:srgbClr val="F73061"/>
                </a:solidFill>
              </a:rPr>
              <a:t>Projeto Integrado – Quantum </a:t>
            </a:r>
            <a:r>
              <a:rPr lang="pt-BR" altLang="en-US" dirty="0" err="1">
                <a:solidFill>
                  <a:srgbClr val="F73061"/>
                </a:solidFill>
              </a:rPr>
              <a:t>Finance</a:t>
            </a:r>
            <a:endParaRPr lang="pt-BR" altLang="en-US" dirty="0">
              <a:solidFill>
                <a:srgbClr val="F73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CaixaDeTexto 1">
            <a:extLst>
              <a:ext uri="{FF2B5EF4-FFF2-40B4-BE49-F238E27FC236}">
                <a16:creationId xmlns:a16="http://schemas.microsoft.com/office/drawing/2014/main" id="{DC3DFDCB-91C3-BD0E-0EE8-D6DD6BA16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6165850"/>
            <a:ext cx="5899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/>
              <a:t>Não esquecem de avaliar a aula no nosso </a:t>
            </a:r>
            <a:r>
              <a:rPr lang="pt-BR" altLang="pt-BR" sz="1800" dirty="0">
                <a:solidFill>
                  <a:srgbClr val="F73061"/>
                </a:solidFill>
              </a:rPr>
              <a:t>MBA </a:t>
            </a:r>
            <a:r>
              <a:rPr lang="pt-BR" altLang="pt-BR" sz="1800" dirty="0" err="1">
                <a:solidFill>
                  <a:srgbClr val="F73061"/>
                </a:solidFill>
              </a:rPr>
              <a:t>survey</a:t>
            </a:r>
            <a:r>
              <a:rPr lang="pt-BR" altLang="pt-BR" sz="1800" dirty="0"/>
              <a:t>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8D2BB4-DDAE-E9BE-0FEC-3649BA20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81887"/>
            <a:ext cx="7772400" cy="50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0441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>
            <a:spLocks noGrp="1"/>
          </p:cNvSpPr>
          <p:nvPr>
            <p:ph type="ctrTitle" idx="4294967295"/>
          </p:nvPr>
        </p:nvSpPr>
        <p:spPr>
          <a:xfrm>
            <a:off x="712890" y="3528965"/>
            <a:ext cx="7900684" cy="10701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sz="4100" dirty="0" err="1"/>
              <a:t>Obrigado</a:t>
            </a:r>
            <a:r>
              <a:rPr lang="en" sz="4100" dirty="0"/>
              <a:t> pela </a:t>
            </a:r>
            <a:r>
              <a:rPr lang="en" sz="4100" dirty="0" err="1"/>
              <a:t>atenção</a:t>
            </a:r>
            <a:r>
              <a:rPr lang="en" sz="4100" dirty="0"/>
              <a:t>! </a:t>
            </a:r>
            <a:endParaRPr sz="4100" b="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956592" y="5361062"/>
            <a:ext cx="741900" cy="7323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956590" y="5352094"/>
            <a:ext cx="741900" cy="698100"/>
          </a:xfrm>
          <a:prstGeom prst="roundRect">
            <a:avLst>
              <a:gd name="adj" fmla="val 9220"/>
            </a:avLst>
          </a:prstGeom>
          <a:gradFill>
            <a:gsLst>
              <a:gs pos="0">
                <a:srgbClr val="4285F4"/>
              </a:gs>
              <a:gs pos="21000">
                <a:srgbClr val="4285F4"/>
              </a:gs>
              <a:gs pos="76000">
                <a:srgbClr val="34A853"/>
              </a:gs>
              <a:gs pos="100000">
                <a:srgbClr val="34A853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2200"/>
            </a:pPr>
            <a:endParaRPr/>
          </a:p>
        </p:txBody>
      </p:sp>
      <p:pic>
        <p:nvPicPr>
          <p:cNvPr id="666" name="Google Shape;666;p80"/>
          <p:cNvPicPr preferRelativeResize="0"/>
          <p:nvPr/>
        </p:nvPicPr>
        <p:blipFill>
          <a:blip r:embed="rId3"/>
          <a:srcRect t="10377" b="10377"/>
          <a:stretch/>
        </p:blipFill>
        <p:spPr>
          <a:xfrm>
            <a:off x="956586" y="5333574"/>
            <a:ext cx="741900" cy="661200"/>
          </a:xfrm>
          <a:prstGeom prst="roundRect">
            <a:avLst>
              <a:gd name="adj" fmla="val 9911"/>
            </a:avLst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7" name="Google Shape;667;p80"/>
          <p:cNvSpPr txBox="1"/>
          <p:nvPr/>
        </p:nvSpPr>
        <p:spPr>
          <a:xfrm>
            <a:off x="1924772" y="5455442"/>
            <a:ext cx="1831931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11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Ahirton Lopes, PhD. </a:t>
            </a:r>
            <a:r>
              <a:rPr lang="en" sz="8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Ele</a:t>
            </a:r>
            <a:r>
              <a:rPr lang="en" sz="8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/Dele</a:t>
            </a:r>
            <a:endParaRPr sz="8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80"/>
          <p:cNvSpPr/>
          <p:nvPr/>
        </p:nvSpPr>
        <p:spPr>
          <a:xfrm>
            <a:off x="2208036" y="5721307"/>
            <a:ext cx="1265400" cy="191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800" dirty="0">
                <a:latin typeface="Google Sans Medium"/>
                <a:ea typeface="Google Sans Medium"/>
                <a:cs typeface="Google Sans Medium"/>
                <a:sym typeface="Google Sans Medium"/>
              </a:rPr>
              <a:t>Head of Data</a:t>
            </a:r>
            <a:endParaRPr sz="8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Imagem 6">
            <a:extLst>
              <a:ext uri="{FF2B5EF4-FFF2-40B4-BE49-F238E27FC236}">
                <a16:creationId xmlns:a16="http://schemas.microsoft.com/office/drawing/2014/main" id="{7486047D-9477-E18F-C0D9-CC9563C6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14" y="3070157"/>
            <a:ext cx="660258" cy="247329"/>
          </a:xfrm>
          <a:prstGeom prst="rect">
            <a:avLst/>
          </a:prstGeom>
        </p:spPr>
      </p:pic>
      <p:pic>
        <p:nvPicPr>
          <p:cNvPr id="3" name="Imagem 7">
            <a:extLst>
              <a:ext uri="{FF2B5EF4-FFF2-40B4-BE49-F238E27FC236}">
                <a16:creationId xmlns:a16="http://schemas.microsoft.com/office/drawing/2014/main" id="{295A0C0E-2F22-2FB0-19C1-B40C2476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92" y="3049363"/>
            <a:ext cx="548082" cy="232683"/>
          </a:xfrm>
          <a:prstGeom prst="rect">
            <a:avLst/>
          </a:prstGeom>
        </p:spPr>
      </p:pic>
      <p:sp>
        <p:nvSpPr>
          <p:cNvPr id="4" name="CaixaDeTexto 8">
            <a:extLst>
              <a:ext uri="{FF2B5EF4-FFF2-40B4-BE49-F238E27FC236}">
                <a16:creationId xmlns:a16="http://schemas.microsoft.com/office/drawing/2014/main" id="{B0A2B7E5-8932-C8AF-0634-278EB1EC5623}"/>
              </a:ext>
            </a:extLst>
          </p:cNvPr>
          <p:cNvSpPr txBox="1"/>
          <p:nvPr/>
        </p:nvSpPr>
        <p:spPr>
          <a:xfrm>
            <a:off x="4572000" y="5059587"/>
            <a:ext cx="4282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profahirton.lopes@fiap.com.br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www.linkedin.com</a:t>
            </a:r>
            <a:r>
              <a:rPr lang="pt-BR" sz="1600" dirty="0"/>
              <a:t>/in/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github.com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r>
              <a:rPr lang="pt-BR" sz="1600" dirty="0"/>
              <a:t>https://</a:t>
            </a:r>
            <a:r>
              <a:rPr lang="pt-BR" sz="1600" dirty="0" err="1"/>
              <a:t>x.com</a:t>
            </a:r>
            <a:r>
              <a:rPr lang="pt-BR" sz="1600" dirty="0"/>
              <a:t>/</a:t>
            </a:r>
            <a:r>
              <a:rPr lang="pt-BR" sz="1600" dirty="0" err="1"/>
              <a:t>ahirtonlopes</a:t>
            </a:r>
            <a:endParaRPr lang="pt-BR" sz="1600" dirty="0"/>
          </a:p>
          <a:p>
            <a:pPr algn="ctr"/>
            <a:endParaRPr lang="pt-BR" sz="1600" b="1" dirty="0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388E0DEB-2C46-AA36-00C5-3BCD18B8A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8" y="1415186"/>
            <a:ext cx="1382933" cy="14395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0750ED-11FB-257D-F3F0-B65F8B16A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772" y="1402558"/>
            <a:ext cx="1296145" cy="1410284"/>
          </a:xfrm>
          <a:prstGeom prst="rect">
            <a:avLst/>
          </a:prstGeom>
        </p:spPr>
      </p:pic>
      <p:pic>
        <p:nvPicPr>
          <p:cNvPr id="9" name="Imagem 10">
            <a:extLst>
              <a:ext uri="{FF2B5EF4-FFF2-40B4-BE49-F238E27FC236}">
                <a16:creationId xmlns:a16="http://schemas.microsoft.com/office/drawing/2014/main" id="{73672235-229B-3A77-4A53-657E54A01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69" y="1376780"/>
            <a:ext cx="1412129" cy="15163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0E58F0-0D28-2369-DC17-FAAA44E96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1365" y="3059755"/>
            <a:ext cx="211896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Espaço Reservado para Texto 4">
            <a:extLst>
              <a:ext uri="{FF2B5EF4-FFF2-40B4-BE49-F238E27FC236}">
                <a16:creationId xmlns:a16="http://schemas.microsoft.com/office/drawing/2014/main" id="{841BC766-DB76-80E9-DE82-027DF4D49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pt-BR" dirty="0"/>
              <a:t>Reinforcement Learning</a:t>
            </a:r>
          </a:p>
          <a:p>
            <a:pPr>
              <a:defRPr/>
            </a:pPr>
            <a:r>
              <a:rPr lang="en-US" altLang="pt-BR" sz="2000" dirty="0"/>
              <a:t>Prof. Dr. Ahirton Lopes</a:t>
            </a:r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www.researchgate.net</a:t>
            </a:r>
            <a:r>
              <a:rPr lang="en-US" altLang="pt-BR" sz="1800" b="0" dirty="0"/>
              <a:t>/profile/Jose_Ahirton_Lopes_Filho2</a:t>
            </a:r>
          </a:p>
          <a:p>
            <a:pPr>
              <a:defRPr/>
            </a:pPr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www.slideshare.net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JosAhirtonBatistaLop</a:t>
            </a:r>
            <a:endParaRPr lang="en-US" altLang="pt-BR" sz="1800" b="0" dirty="0"/>
          </a:p>
          <a:p>
            <a:pPr>
              <a:defRPr/>
            </a:pPr>
            <a:endParaRPr lang="en-US" altLang="pt-BR" sz="1800" dirty="0"/>
          </a:p>
          <a:p>
            <a:pPr>
              <a:defRPr/>
            </a:pPr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github.com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ahirtonlopes</a:t>
            </a:r>
            <a:endParaRPr lang="en-US" altLang="pt-BR" sz="1800" b="0" dirty="0"/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https://github.com/aikorea/awesome-rl</a:t>
            </a:r>
          </a:p>
          <a:p>
            <a:pPr>
              <a:defRPr/>
            </a:pPr>
            <a:r>
              <a:rPr lang="en-US" altLang="pt-BR" sz="1800" dirty="0"/>
              <a:t>Outros </a:t>
            </a:r>
            <a:r>
              <a:rPr lang="en-US" altLang="pt-BR" sz="1800" dirty="0" err="1"/>
              <a:t>materiais</a:t>
            </a:r>
            <a:r>
              <a:rPr lang="en-US" altLang="pt-BR" sz="1800" dirty="0"/>
              <a:t> II: </a:t>
            </a:r>
            <a:r>
              <a:rPr lang="en-US" altLang="pt-BR" sz="1800" b="0" dirty="0"/>
              <a:t>https://github.com/kengz/awesome-deep-rl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47C36D2-5401-A6C8-81CA-6B245E4A6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56540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</a:rPr>
              <a:t>2025  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Prof. Dr. Ahirton Lopes</a:t>
            </a: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/>
        </p:nvSpPr>
        <p:spPr>
          <a:xfrm>
            <a:off x="935544" y="3013522"/>
            <a:ext cx="72729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CONCEITOS BÁSICOS DO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F73061"/>
                </a:solidFill>
                <a:latin typeface="Arial"/>
                <a:ea typeface="Arial"/>
                <a:cs typeface="Arial"/>
                <a:sym typeface="Arial"/>
              </a:rPr>
              <a:t>APRENDIZADO POR REFORÇO</a:t>
            </a:r>
            <a:endParaRPr sz="2400" dirty="0">
              <a:solidFill>
                <a:srgbClr val="F730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Definição</a:t>
            </a:r>
          </a:p>
        </p:txBody>
      </p:sp>
      <p:sp>
        <p:nvSpPr>
          <p:cNvPr id="17410" name="Rectangle 1">
            <a:extLst>
              <a:ext uri="{FF2B5EF4-FFF2-40B4-BE49-F238E27FC236}">
                <a16:creationId xmlns:a16="http://schemas.microsoft.com/office/drawing/2014/main" id="{8260885C-5213-6F83-96AE-50B9AF438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1412776"/>
            <a:ext cx="8220075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sz="1800" dirty="0">
                <a:solidFill>
                  <a:srgbClr val="F73061"/>
                </a:solidFill>
                <a:effectLst/>
              </a:rPr>
              <a:t>Aprendizado por reforço </a:t>
            </a:r>
            <a:r>
              <a:rPr lang="pt-BR" sz="1800" dirty="0">
                <a:effectLst/>
              </a:rPr>
              <a:t>é um paradigma de aprendizado de máquina que se baseia na </a:t>
            </a:r>
            <a:r>
              <a:rPr lang="pt-BR" sz="1800" dirty="0">
                <a:solidFill>
                  <a:srgbClr val="F73061"/>
                </a:solidFill>
                <a:effectLst/>
              </a:rPr>
              <a:t>interação de um agente com um ambiente</a:t>
            </a:r>
            <a:r>
              <a:rPr lang="pt-BR" sz="1800" dirty="0">
                <a:effectLst/>
              </a:rPr>
              <a:t>, em que o agente aprende a tomar decisões ótimas para maximizar uma recompensa numérica a longo prazo. </a:t>
            </a:r>
          </a:p>
          <a:p>
            <a:pPr algn="just">
              <a:buNone/>
            </a:pPr>
            <a:endParaRPr lang="pt-BR" sz="1800" dirty="0"/>
          </a:p>
          <a:p>
            <a:pPr algn="just">
              <a:buNone/>
            </a:pPr>
            <a:r>
              <a:rPr lang="pt-BR" sz="1800" dirty="0">
                <a:effectLst/>
              </a:rPr>
              <a:t>O agente deve aprender por </a:t>
            </a:r>
            <a:r>
              <a:rPr lang="pt-BR" sz="1800" dirty="0">
                <a:solidFill>
                  <a:srgbClr val="F73061"/>
                </a:solidFill>
                <a:effectLst/>
              </a:rPr>
              <a:t>tentativa e erro</a:t>
            </a:r>
            <a:r>
              <a:rPr lang="pt-BR" sz="1800" dirty="0">
                <a:effectLst/>
              </a:rPr>
              <a:t>, </a:t>
            </a:r>
            <a:r>
              <a:rPr lang="pt-BR" sz="1800" dirty="0">
                <a:solidFill>
                  <a:srgbClr val="F73061"/>
                </a:solidFill>
                <a:effectLst/>
              </a:rPr>
              <a:t>experimentando ações </a:t>
            </a:r>
            <a:r>
              <a:rPr lang="pt-BR" sz="1800" dirty="0">
                <a:effectLst/>
              </a:rPr>
              <a:t>e </a:t>
            </a:r>
            <a:r>
              <a:rPr lang="pt-BR" sz="1800" dirty="0">
                <a:solidFill>
                  <a:srgbClr val="F73061"/>
                </a:solidFill>
                <a:effectLst/>
              </a:rPr>
              <a:t>observando as consequências dessas ações no ambiente</a:t>
            </a:r>
            <a:r>
              <a:rPr lang="pt-BR" sz="1800" dirty="0">
                <a:effectLst/>
              </a:rPr>
              <a:t>, recebendo </a:t>
            </a:r>
            <a:r>
              <a:rPr lang="pt-BR" sz="1800" dirty="0">
                <a:solidFill>
                  <a:srgbClr val="F73061"/>
                </a:solidFill>
                <a:effectLst/>
              </a:rPr>
              <a:t>recompensas positivas ou negativas </a:t>
            </a:r>
            <a:r>
              <a:rPr lang="pt-BR" sz="1800" dirty="0">
                <a:effectLst/>
              </a:rPr>
              <a:t>dependendo de seu </a:t>
            </a:r>
            <a:r>
              <a:rPr lang="pt-BR" sz="1800" dirty="0">
                <a:solidFill>
                  <a:srgbClr val="F73061"/>
                </a:solidFill>
                <a:effectLst/>
              </a:rPr>
              <a:t>desempenho</a:t>
            </a:r>
            <a:r>
              <a:rPr lang="pt-BR" sz="1800" dirty="0">
                <a:effectLst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3EA08EC-7436-3398-C37A-AB8E66086521}"/>
              </a:ext>
            </a:extLst>
          </p:cNvPr>
          <p:cNvSpPr txBox="1"/>
          <p:nvPr/>
        </p:nvSpPr>
        <p:spPr>
          <a:xfrm>
            <a:off x="2363588" y="458112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effectLst/>
                <a:latin typeface="Calibri" panose="020F0502020204030204" pitchFamily="34" charset="0"/>
              </a:rPr>
              <a:t>[</a:t>
            </a:r>
            <a:r>
              <a:rPr lang="pt-BR" dirty="0" err="1">
                <a:effectLst/>
                <a:latin typeface="Calibri" panose="020F0502020204030204" pitchFamily="34" charset="0"/>
              </a:rPr>
              <a:t>Reinforcement</a:t>
            </a:r>
            <a:r>
              <a:rPr lang="pt-BR" dirty="0">
                <a:effectLst/>
                <a:latin typeface="Calibri" panose="020F0502020204030204" pitchFamily="34" charset="0"/>
              </a:rPr>
              <a:t> Learning: </a:t>
            </a:r>
            <a:r>
              <a:rPr lang="pt-BR" dirty="0" err="1">
                <a:latin typeface="Calibri" panose="020F0502020204030204" pitchFamily="34" charset="0"/>
              </a:rPr>
              <a:t>An</a:t>
            </a:r>
            <a:r>
              <a:rPr lang="pt-BR" dirty="0">
                <a:effectLst/>
                <a:latin typeface="Calibri" panose="020F0502020204030204" pitchFamily="34" charset="0"/>
              </a:rPr>
              <a:t> </a:t>
            </a:r>
            <a:r>
              <a:rPr lang="pt-BR" dirty="0" err="1">
                <a:effectLst/>
                <a:latin typeface="Calibri" panose="020F0502020204030204" pitchFamily="34" charset="0"/>
              </a:rPr>
              <a:t>Introduction</a:t>
            </a:r>
            <a:r>
              <a:rPr lang="pt-BR" dirty="0">
                <a:effectLst/>
                <a:latin typeface="Calibri" panose="020F0502020204030204" pitchFamily="34" charset="0"/>
              </a:rPr>
              <a:t>. Richard S. Sutton e Andrew G. </a:t>
            </a:r>
            <a:r>
              <a:rPr lang="pt-BR" dirty="0" err="1">
                <a:effectLst/>
                <a:latin typeface="Calibri" panose="020F0502020204030204" pitchFamily="34" charset="0"/>
              </a:rPr>
              <a:t>Barto</a:t>
            </a:r>
            <a:r>
              <a:rPr lang="pt-BR" dirty="0">
                <a:effectLst/>
                <a:latin typeface="Calibri" panose="020F0502020204030204" pitchFamily="34" charset="0"/>
              </a:rPr>
              <a:t>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Características</a:t>
            </a:r>
          </a:p>
        </p:txBody>
      </p:sp>
      <p:sp>
        <p:nvSpPr>
          <p:cNvPr id="17410" name="Rectangle 1">
            <a:extLst>
              <a:ext uri="{FF2B5EF4-FFF2-40B4-BE49-F238E27FC236}">
                <a16:creationId xmlns:a16="http://schemas.microsoft.com/office/drawing/2014/main" id="{8260885C-5213-6F83-96AE-50B9AF438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340768"/>
            <a:ext cx="8220075" cy="197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sz="1800" dirty="0">
                <a:effectLst/>
              </a:rPr>
              <a:t>O que torna o aprendizado por reforço diferente de outros paradigmas de aprendizados de máquina?</a:t>
            </a:r>
          </a:p>
          <a:p>
            <a:pPr marL="285750" indent="-285750"/>
            <a:endParaRPr lang="pt-BR" sz="1800" dirty="0">
              <a:effectLst/>
            </a:endParaRPr>
          </a:p>
          <a:p>
            <a:pPr marL="285750" indent="-285750"/>
            <a:r>
              <a:rPr lang="pt-BR" sz="1800" dirty="0">
                <a:effectLst/>
              </a:rPr>
              <a:t>O feedback é </a:t>
            </a:r>
            <a:r>
              <a:rPr lang="pt-BR" sz="1800" dirty="0">
                <a:solidFill>
                  <a:srgbClr val="F73061"/>
                </a:solidFill>
                <a:effectLst/>
              </a:rPr>
              <a:t>atrasado, não instantâneo</a:t>
            </a:r>
            <a:r>
              <a:rPr lang="pt-BR" sz="1800" dirty="0">
                <a:effectLst/>
              </a:rPr>
              <a:t>;</a:t>
            </a:r>
          </a:p>
          <a:p>
            <a:pPr marL="285750" indent="-285750"/>
            <a:r>
              <a:rPr lang="pt-BR" sz="1800" dirty="0">
                <a:effectLst/>
              </a:rPr>
              <a:t>O tempo </a:t>
            </a:r>
            <a:r>
              <a:rPr lang="pt-BR" sz="1800" dirty="0">
                <a:solidFill>
                  <a:srgbClr val="F73061"/>
                </a:solidFill>
                <a:effectLst/>
              </a:rPr>
              <a:t>realmente importa</a:t>
            </a:r>
            <a:r>
              <a:rPr lang="pt-BR" sz="1800" dirty="0">
                <a:effectLst/>
              </a:rPr>
              <a:t>;</a:t>
            </a:r>
          </a:p>
          <a:p>
            <a:pPr marL="285750" indent="-285750"/>
            <a:r>
              <a:rPr lang="pt-BR" sz="1800" dirty="0">
                <a:effectLst/>
              </a:rPr>
              <a:t>As ações do agente </a:t>
            </a:r>
            <a:r>
              <a:rPr lang="pt-BR" sz="1800" dirty="0">
                <a:solidFill>
                  <a:srgbClr val="F73061"/>
                </a:solidFill>
                <a:effectLst/>
              </a:rPr>
              <a:t>afetam os dados subsequentes </a:t>
            </a:r>
            <a:r>
              <a:rPr lang="pt-BR" sz="1800" dirty="0">
                <a:effectLst/>
              </a:rPr>
              <a:t>que ele recebe.</a:t>
            </a:r>
          </a:p>
        </p:txBody>
      </p:sp>
    </p:spTree>
    <p:extLst>
      <p:ext uri="{BB962C8B-B14F-4D97-AF65-F5344CB8AC3E}">
        <p14:creationId xmlns:p14="http://schemas.microsoft.com/office/powerpoint/2010/main" val="54170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83B409-E5D1-47CD-A1A5-CF7488BC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28616"/>
            <a:ext cx="5372626" cy="28007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FB13DE-9204-5BF7-3280-A286F8D19701}"/>
              </a:ext>
            </a:extLst>
          </p:cNvPr>
          <p:cNvSpPr txBox="1"/>
          <p:nvPr/>
        </p:nvSpPr>
        <p:spPr>
          <a:xfrm>
            <a:off x="5652120" y="2204864"/>
            <a:ext cx="32909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Agent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aprendiz;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Action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que o Agente fez;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Environment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Refere-se</a:t>
            </a:r>
            <a:r>
              <a:rPr lang="pt-BR" sz="1600" dirty="0">
                <a:effectLst/>
                <a:latin typeface="Calibri" panose="020F0502020204030204" pitchFamily="34" charset="0"/>
              </a:rPr>
              <a:t> a tudo fora do agente. O mundo;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O</a:t>
            </a:r>
            <a:r>
              <a:rPr lang="pt-BR" sz="1600" dirty="0">
                <a:effectLst/>
                <a:latin typeface="Calibri" panose="020F0502020204030204" pitchFamily="34" charset="0"/>
              </a:rPr>
              <a:t> conjunto de todas as informações que descrevem precisa e suficientemente a situação no ambiente;</a:t>
            </a:r>
          </a:p>
          <a:p>
            <a:r>
              <a:rPr lang="pt-BR" sz="1600" dirty="0" err="1">
                <a:solidFill>
                  <a:srgbClr val="F73061"/>
                </a:solidFill>
                <a:effectLst/>
                <a:latin typeface="Calibri" panose="020F0502020204030204" pitchFamily="34" charset="0"/>
              </a:rPr>
              <a:t>Reward</a:t>
            </a:r>
            <a:r>
              <a:rPr lang="pt-BR" sz="1600" dirty="0" err="1">
                <a:effectLst/>
                <a:latin typeface="Wingdings" pitchFamily="2" charset="2"/>
              </a:rPr>
              <a:t></a:t>
            </a:r>
            <a:r>
              <a:rPr lang="pt-BR" sz="1600" dirty="0" err="1">
                <a:effectLst/>
                <a:latin typeface="Calibri" panose="020F0502020204030204" pitchFamily="34" charset="0"/>
              </a:rPr>
              <a:t>Toda</a:t>
            </a:r>
            <a:r>
              <a:rPr lang="pt-BR" sz="1600" dirty="0">
                <a:effectLst/>
                <a:latin typeface="Calibri" panose="020F0502020204030204" pitchFamily="34" charset="0"/>
              </a:rPr>
              <a:t> vez que o agente realiza uma ação, ele recebe uma recompensa do ambiente.</a:t>
            </a:r>
          </a:p>
        </p:txBody>
      </p:sp>
    </p:spTree>
    <p:extLst>
      <p:ext uri="{BB962C8B-B14F-4D97-AF65-F5344CB8AC3E}">
        <p14:creationId xmlns:p14="http://schemas.microsoft.com/office/powerpoint/2010/main" val="2820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AB5BF3FE-4EDB-9882-2A53-633C953B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15888"/>
            <a:ext cx="8675687" cy="766762"/>
          </a:xfrm>
        </p:spPr>
        <p:txBody>
          <a:bodyPr/>
          <a:lstStyle/>
          <a:p>
            <a:r>
              <a:rPr lang="pt-BR" altLang="en-US" dirty="0"/>
              <a:t>Conceitos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083D26-0DA9-E725-D2A0-92FDE040363C}"/>
              </a:ext>
            </a:extLst>
          </p:cNvPr>
          <p:cNvSpPr txBox="1"/>
          <p:nvPr/>
        </p:nvSpPr>
        <p:spPr>
          <a:xfrm>
            <a:off x="5652120" y="1859339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A cada passo </a:t>
            </a:r>
            <a:r>
              <a:rPr lang="pt-BR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o agente: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Executa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dirty="0">
                <a:effectLst/>
                <a:latin typeface="Calibri" panose="020F0502020204030204" pitchFamily="34" charset="0"/>
              </a:rPr>
              <a:t>O ambiente: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Recebe ação </a:t>
            </a:r>
            <a:r>
              <a:rPr lang="pt-BR" dirty="0">
                <a:effectLst/>
                <a:latin typeface="Helvetica" pitchFamily="2" charset="0"/>
              </a:rPr>
              <a:t>𝐴𝑡</a:t>
            </a:r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estado </a:t>
            </a:r>
            <a:r>
              <a:rPr lang="pt-BR" dirty="0">
                <a:effectLst/>
                <a:latin typeface="Helvetica" pitchFamily="2" charset="0"/>
              </a:rPr>
              <a:t>𝑆𝑡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r>
              <a:rPr lang="pt-BR" dirty="0">
                <a:effectLst/>
                <a:latin typeface="Calibri" panose="020F0502020204030204" pitchFamily="34" charset="0"/>
              </a:rPr>
              <a:t>Emite recompensa escalar </a:t>
            </a:r>
            <a:r>
              <a:rPr lang="pt-BR" dirty="0">
                <a:effectLst/>
                <a:latin typeface="Helvetica" pitchFamily="2" charset="0"/>
              </a:rPr>
              <a:t>𝑅𝑡</a:t>
            </a:r>
            <a:r>
              <a:rPr lang="pt-BR" dirty="0">
                <a:effectLst/>
                <a:latin typeface="Calibri" panose="020F0502020204030204" pitchFamily="34" charset="0"/>
              </a:rPr>
              <a:t>+1</a:t>
            </a:r>
          </a:p>
          <a:p>
            <a:endParaRPr lang="pt-BR" dirty="0">
              <a:effectLst/>
              <a:latin typeface="Calibri" panose="020F0502020204030204" pitchFamily="34" charset="0"/>
            </a:endParaRPr>
          </a:p>
          <a:p>
            <a:r>
              <a:rPr lang="pt-BR" dirty="0">
                <a:solidFill>
                  <a:srgbClr val="F73061"/>
                </a:solidFill>
                <a:effectLst/>
                <a:latin typeface="Wingdings" pitchFamily="2" charset="2"/>
              </a:rPr>
              <a:t></a:t>
            </a:r>
            <a:r>
              <a:rPr lang="pt-BR" i="1" dirty="0" err="1">
                <a:effectLst/>
                <a:latin typeface="Calibri" panose="020F0502020204030204" pitchFamily="34" charset="0"/>
              </a:rPr>
              <a:t>t</a:t>
            </a:r>
            <a:r>
              <a:rPr lang="pt-BR" dirty="0">
                <a:effectLst/>
                <a:latin typeface="Calibri" panose="020F0502020204030204" pitchFamily="34" charset="0"/>
              </a:rPr>
              <a:t> incrementa em </a:t>
            </a:r>
            <a:r>
              <a:rPr lang="pt-BR" dirty="0" err="1">
                <a:effectLst/>
                <a:latin typeface="Calibri" panose="020F0502020204030204" pitchFamily="34" charset="0"/>
              </a:rPr>
              <a:t>env</a:t>
            </a:r>
            <a:r>
              <a:rPr lang="pt-BR" dirty="0">
                <a:effectLst/>
                <a:latin typeface="Calibri" panose="020F0502020204030204" pitchFamily="34" charset="0"/>
              </a:rPr>
              <a:t>. etapa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413C14-57B0-83EE-4B50-B2AF2979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5189670" cy="2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86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AF3888316C004DAC04A977ABB073CE" ma:contentTypeVersion="12" ma:contentTypeDescription="Create a new document." ma:contentTypeScope="" ma:versionID="bcc166ff7f66bd2727a37f721d07c494">
  <xsd:schema xmlns:xsd="http://www.w3.org/2001/XMLSchema" xmlns:xs="http://www.w3.org/2001/XMLSchema" xmlns:p="http://schemas.microsoft.com/office/2006/metadata/properties" xmlns:ns2="fc20d9d5-71c0-430e-9277-0f51242b6512" xmlns:ns3="76c86a3d-88e1-42b4-9adb-5534142fdd16" targetNamespace="http://schemas.microsoft.com/office/2006/metadata/properties" ma:root="true" ma:fieldsID="e2c16ba05f5589f9abf2dff7b3612121" ns2:_="" ns3:_="">
    <xsd:import namespace="fc20d9d5-71c0-430e-9277-0f51242b6512"/>
    <xsd:import namespace="76c86a3d-88e1-42b4-9adb-5534142fd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d9d5-71c0-430e-9277-0f51242b6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86a3d-88e1-42b4-9adb-5534142fdd1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59bdb4a-a20a-41da-931b-6f81c95a5887}" ma:internalName="TaxCatchAll" ma:showField="CatchAllData" ma:web="76c86a3d-88e1-42b4-9adb-5534142fdd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c86a3d-88e1-42b4-9adb-5534142fdd16" xsi:nil="true"/>
    <lcf76f155ced4ddcb4097134ff3c332f xmlns="fc20d9d5-71c0-430e-9277-0f51242b65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8A0C5D5-113C-487F-A391-99605557EF77}"/>
</file>

<file path=customXml/itemProps2.xml><?xml version="1.0" encoding="utf-8"?>
<ds:datastoreItem xmlns:ds="http://schemas.openxmlformats.org/officeDocument/2006/customXml" ds:itemID="{FFE220B4-A9AD-4C6A-96A2-48BB445243C6}"/>
</file>

<file path=customXml/itemProps3.xml><?xml version="1.0" encoding="utf-8"?>
<ds:datastoreItem xmlns:ds="http://schemas.openxmlformats.org/officeDocument/2006/customXml" ds:itemID="{06D9AA4C-92B1-4001-A03C-0BD0CB91253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2283</TotalTime>
  <Words>1971</Words>
  <Application>Microsoft Macintosh PowerPoint</Application>
  <PresentationFormat>Apresentação na tela (4:3)</PresentationFormat>
  <Paragraphs>214</Paragraphs>
  <Slides>46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46</vt:i4>
      </vt:variant>
    </vt:vector>
  </HeadingPairs>
  <TitlesOfParts>
    <vt:vector size="60" baseType="lpstr">
      <vt:lpstr>Arial</vt:lpstr>
      <vt:lpstr>Calibri</vt:lpstr>
      <vt:lpstr>Google Sans</vt:lpstr>
      <vt:lpstr>Google Sans Medium</vt:lpstr>
      <vt:lpstr>Gotham HTF Light</vt:lpstr>
      <vt:lpstr>Helvetica</vt:lpstr>
      <vt:lpstr>Manrope Var</vt:lpstr>
      <vt:lpstr>Square721 BT</vt:lpstr>
      <vt:lpstr>Times New Roman</vt:lpstr>
      <vt:lpstr>Wingdings</vt:lpstr>
      <vt:lpstr>Tema do Office</vt:lpstr>
      <vt:lpstr>2_Tema do Office</vt:lpstr>
      <vt:lpstr>6_Personalizar design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Definição</vt:lpstr>
      <vt:lpstr>Características</vt:lpstr>
      <vt:lpstr>Conceitos</vt:lpstr>
      <vt:lpstr>Conceitos</vt:lpstr>
      <vt:lpstr>Tomada de decisão sequencial </vt:lpstr>
      <vt:lpstr>Tomada de decisão sequencial </vt:lpstr>
      <vt:lpstr>Agentes: Principais componentes em um agente em AR</vt:lpstr>
      <vt:lpstr>Componentes de Agentes: Política</vt:lpstr>
      <vt:lpstr>Componentes de Agentes: Função de Valor</vt:lpstr>
      <vt:lpstr>Componentes de Agentes: Modelo</vt:lpstr>
      <vt:lpstr>Apresentação do PowerPoint</vt:lpstr>
      <vt:lpstr>Apresentação do PowerPoint</vt:lpstr>
      <vt:lpstr>Apresentação do PowerPoint</vt:lpstr>
      <vt:lpstr>Apresentação do PowerPoint</vt:lpstr>
      <vt:lpstr>Q-Learning</vt:lpstr>
      <vt:lpstr>Q-Learning</vt:lpstr>
      <vt:lpstr>Q-Table</vt:lpstr>
      <vt:lpstr>Q-Table</vt:lpstr>
      <vt:lpstr>Q-Learning</vt:lpstr>
      <vt:lpstr>Q-Learning</vt:lpstr>
      <vt:lpstr>Q-Learning</vt:lpstr>
      <vt:lpstr>Apresentação do PowerPoint</vt:lpstr>
      <vt:lpstr>Apresentação do PowerPoint</vt:lpstr>
      <vt:lpstr>Agente e o Ambiente </vt:lpstr>
      <vt:lpstr>Equação de Bellman</vt:lpstr>
      <vt:lpstr>Equação de Bellman</vt:lpstr>
      <vt:lpstr>Equação de Bellman</vt:lpstr>
      <vt:lpstr>Equação de Bellman</vt:lpstr>
      <vt:lpstr>Equação de Bellman</vt:lpstr>
      <vt:lpstr>Equação de Bellman</vt:lpstr>
      <vt:lpstr>Apresentação do PowerPoint</vt:lpstr>
      <vt:lpstr>Plano para maiores recompensas</vt:lpstr>
      <vt:lpstr>Aplicação Real da Equação de Bellman</vt:lpstr>
      <vt:lpstr>Aplicação Real da Equação de Bellman</vt:lpstr>
      <vt:lpstr>Aplicação Real da Equação de Bellman</vt:lpstr>
      <vt:lpstr>Apresentação do PowerPoint</vt:lpstr>
      <vt:lpstr>Apresentação do PowerPoint</vt:lpstr>
      <vt:lpstr>Apresentação do PowerPoint</vt:lpstr>
      <vt:lpstr>Obrigado pela atenção!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Ahirton Lopes</cp:lastModifiedBy>
  <cp:revision>416</cp:revision>
  <cp:lastPrinted>2015-08-20T10:58:19Z</cp:lastPrinted>
  <dcterms:created xsi:type="dcterms:W3CDTF">2012-10-02T15:58:15Z</dcterms:created>
  <dcterms:modified xsi:type="dcterms:W3CDTF">2025-01-31T10:42:39Z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0x010100B2AF3888316C004DAC04A977ABB073CE</vt:lpwstr>
  </property>
</Properties>
</file>